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72"/>
  </p:notesMasterIdLst>
  <p:handoutMasterIdLst>
    <p:handoutMasterId r:id="rId73"/>
  </p:handoutMasterIdLst>
  <p:sldIdLst>
    <p:sldId id="257" r:id="rId2"/>
    <p:sldId id="861" r:id="rId3"/>
    <p:sldId id="833" r:id="rId4"/>
    <p:sldId id="835" r:id="rId5"/>
    <p:sldId id="870" r:id="rId6"/>
    <p:sldId id="486" r:id="rId7"/>
    <p:sldId id="783" r:id="rId8"/>
    <p:sldId id="507" r:id="rId9"/>
    <p:sldId id="477" r:id="rId10"/>
    <p:sldId id="387" r:id="rId11"/>
    <p:sldId id="860" r:id="rId12"/>
    <p:sldId id="480" r:id="rId13"/>
    <p:sldId id="482" r:id="rId14"/>
    <p:sldId id="858" r:id="rId15"/>
    <p:sldId id="483" r:id="rId16"/>
    <p:sldId id="484" r:id="rId17"/>
    <p:sldId id="813" r:id="rId18"/>
    <p:sldId id="395" r:id="rId19"/>
    <p:sldId id="485" r:id="rId20"/>
    <p:sldId id="787" r:id="rId21"/>
    <p:sldId id="753" r:id="rId22"/>
    <p:sldId id="725" r:id="rId23"/>
    <p:sldId id="816" r:id="rId24"/>
    <p:sldId id="727" r:id="rId25"/>
    <p:sldId id="871" r:id="rId26"/>
    <p:sldId id="729" r:id="rId27"/>
    <p:sldId id="731" r:id="rId28"/>
    <p:sldId id="730" r:id="rId29"/>
    <p:sldId id="872" r:id="rId30"/>
    <p:sldId id="732" r:id="rId31"/>
    <p:sldId id="733" r:id="rId32"/>
    <p:sldId id="734" r:id="rId33"/>
    <p:sldId id="735" r:id="rId34"/>
    <p:sldId id="736" r:id="rId35"/>
    <p:sldId id="737" r:id="rId36"/>
    <p:sldId id="740" r:id="rId37"/>
    <p:sldId id="738" r:id="rId38"/>
    <p:sldId id="739" r:id="rId39"/>
    <p:sldId id="837" r:id="rId40"/>
    <p:sldId id="788" r:id="rId41"/>
    <p:sldId id="789" r:id="rId42"/>
    <p:sldId id="817" r:id="rId43"/>
    <p:sldId id="868" r:id="rId44"/>
    <p:sldId id="838" r:id="rId45"/>
    <p:sldId id="869" r:id="rId46"/>
    <p:sldId id="745" r:id="rId47"/>
    <p:sldId id="746" r:id="rId48"/>
    <p:sldId id="839" r:id="rId49"/>
    <p:sldId id="840" r:id="rId50"/>
    <p:sldId id="841" r:id="rId51"/>
    <p:sldId id="864" r:id="rId52"/>
    <p:sldId id="865" r:id="rId53"/>
    <p:sldId id="795" r:id="rId54"/>
    <p:sldId id="747" r:id="rId55"/>
    <p:sldId id="748" r:id="rId56"/>
    <p:sldId id="749" r:id="rId57"/>
    <p:sldId id="750" r:id="rId58"/>
    <p:sldId id="836" r:id="rId59"/>
    <p:sldId id="866" r:id="rId60"/>
    <p:sldId id="867" r:id="rId61"/>
    <p:sldId id="791" r:id="rId62"/>
    <p:sldId id="828" r:id="rId63"/>
    <p:sldId id="825" r:id="rId64"/>
    <p:sldId id="800" r:id="rId65"/>
    <p:sldId id="804" r:id="rId66"/>
    <p:sldId id="796" r:id="rId67"/>
    <p:sldId id="829" r:id="rId68"/>
    <p:sldId id="790" r:id="rId69"/>
    <p:sldId id="827" r:id="rId70"/>
    <p:sldId id="859" r:id="rId71"/>
  </p:sldIdLst>
  <p:sldSz cx="9906000" cy="6858000" type="A4"/>
  <p:notesSz cx="6858000" cy="9144000"/>
  <p:defaultTextStyle>
    <a:defPPr>
      <a:defRPr lang="es-ES"/>
    </a:defPPr>
    <a:lvl1pPr marL="0" algn="l" defTabSz="457196" rtl="0" eaLnBrk="1" latinLnBrk="0" hangingPunct="1">
      <a:defRPr sz="1800" kern="1200">
        <a:solidFill>
          <a:schemeClr val="tx1"/>
        </a:solidFill>
        <a:latin typeface="+mn-lt"/>
        <a:ea typeface="+mn-ea"/>
        <a:cs typeface="+mn-cs"/>
      </a:defRPr>
    </a:lvl1pPr>
    <a:lvl2pPr marL="457196" algn="l" defTabSz="457196" rtl="0" eaLnBrk="1" latinLnBrk="0" hangingPunct="1">
      <a:defRPr sz="1800" kern="1200">
        <a:solidFill>
          <a:schemeClr val="tx1"/>
        </a:solidFill>
        <a:latin typeface="+mn-lt"/>
        <a:ea typeface="+mn-ea"/>
        <a:cs typeface="+mn-cs"/>
      </a:defRPr>
    </a:lvl2pPr>
    <a:lvl3pPr marL="914391" algn="l" defTabSz="457196" rtl="0" eaLnBrk="1" latinLnBrk="0" hangingPunct="1">
      <a:defRPr sz="1800" kern="1200">
        <a:solidFill>
          <a:schemeClr val="tx1"/>
        </a:solidFill>
        <a:latin typeface="+mn-lt"/>
        <a:ea typeface="+mn-ea"/>
        <a:cs typeface="+mn-cs"/>
      </a:defRPr>
    </a:lvl3pPr>
    <a:lvl4pPr marL="1371587" algn="l" defTabSz="457196" rtl="0" eaLnBrk="1" latinLnBrk="0" hangingPunct="1">
      <a:defRPr sz="1800" kern="1200">
        <a:solidFill>
          <a:schemeClr val="tx1"/>
        </a:solidFill>
        <a:latin typeface="+mn-lt"/>
        <a:ea typeface="+mn-ea"/>
        <a:cs typeface="+mn-cs"/>
      </a:defRPr>
    </a:lvl4pPr>
    <a:lvl5pPr marL="1828782" algn="l" defTabSz="457196" rtl="0" eaLnBrk="1" latinLnBrk="0" hangingPunct="1">
      <a:defRPr sz="1800" kern="1200">
        <a:solidFill>
          <a:schemeClr val="tx1"/>
        </a:solidFill>
        <a:latin typeface="+mn-lt"/>
        <a:ea typeface="+mn-ea"/>
        <a:cs typeface="+mn-cs"/>
      </a:defRPr>
    </a:lvl5pPr>
    <a:lvl6pPr marL="2285978" algn="l" defTabSz="457196" rtl="0" eaLnBrk="1" latinLnBrk="0" hangingPunct="1">
      <a:defRPr sz="1800" kern="1200">
        <a:solidFill>
          <a:schemeClr val="tx1"/>
        </a:solidFill>
        <a:latin typeface="+mn-lt"/>
        <a:ea typeface="+mn-ea"/>
        <a:cs typeface="+mn-cs"/>
      </a:defRPr>
    </a:lvl6pPr>
    <a:lvl7pPr marL="2743173" algn="l" defTabSz="457196" rtl="0" eaLnBrk="1" latinLnBrk="0" hangingPunct="1">
      <a:defRPr sz="1800" kern="1200">
        <a:solidFill>
          <a:schemeClr val="tx1"/>
        </a:solidFill>
        <a:latin typeface="+mn-lt"/>
        <a:ea typeface="+mn-ea"/>
        <a:cs typeface="+mn-cs"/>
      </a:defRPr>
    </a:lvl7pPr>
    <a:lvl8pPr marL="3200368" algn="l" defTabSz="457196" rtl="0" eaLnBrk="1" latinLnBrk="0" hangingPunct="1">
      <a:defRPr sz="1800" kern="1200">
        <a:solidFill>
          <a:schemeClr val="tx1"/>
        </a:solidFill>
        <a:latin typeface="+mn-lt"/>
        <a:ea typeface="+mn-ea"/>
        <a:cs typeface="+mn-cs"/>
      </a:defRPr>
    </a:lvl8pPr>
    <a:lvl9pPr marL="3657563" algn="l" defTabSz="45719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FF28A2-8AEE-7F47-B140-83B342611827}">
          <p14:sldIdLst>
            <p14:sldId id="257"/>
            <p14:sldId id="861"/>
            <p14:sldId id="833"/>
            <p14:sldId id="835"/>
            <p14:sldId id="870"/>
            <p14:sldId id="486"/>
            <p14:sldId id="783"/>
          </p14:sldIdLst>
        </p14:section>
        <p14:section name="REST" id="{7CFA9C28-A0A1-1741-93AE-920552B5F668}">
          <p14:sldIdLst>
            <p14:sldId id="507"/>
            <p14:sldId id="477"/>
            <p14:sldId id="387"/>
            <p14:sldId id="860"/>
            <p14:sldId id="480"/>
            <p14:sldId id="482"/>
            <p14:sldId id="858"/>
            <p14:sldId id="483"/>
            <p14:sldId id="484"/>
            <p14:sldId id="813"/>
            <p14:sldId id="395"/>
            <p14:sldId id="485"/>
          </p14:sldIdLst>
        </p14:section>
        <p14:section name="MQTT" id="{DA0209DF-EFC7-6746-8887-D60D1523E7A7}">
          <p14:sldIdLst>
            <p14:sldId id="787"/>
            <p14:sldId id="753"/>
            <p14:sldId id="725"/>
            <p14:sldId id="816"/>
            <p14:sldId id="727"/>
            <p14:sldId id="871"/>
            <p14:sldId id="729"/>
            <p14:sldId id="731"/>
            <p14:sldId id="730"/>
            <p14:sldId id="872"/>
            <p14:sldId id="732"/>
            <p14:sldId id="733"/>
            <p14:sldId id="734"/>
            <p14:sldId id="735"/>
            <p14:sldId id="736"/>
            <p14:sldId id="737"/>
            <p14:sldId id="740"/>
            <p14:sldId id="738"/>
            <p14:sldId id="739"/>
            <p14:sldId id="837"/>
            <p14:sldId id="788"/>
            <p14:sldId id="789"/>
            <p14:sldId id="817"/>
            <p14:sldId id="868"/>
            <p14:sldId id="838"/>
            <p14:sldId id="869"/>
            <p14:sldId id="745"/>
            <p14:sldId id="746"/>
            <p14:sldId id="839"/>
            <p14:sldId id="840"/>
            <p14:sldId id="841"/>
            <p14:sldId id="864"/>
            <p14:sldId id="865"/>
            <p14:sldId id="795"/>
            <p14:sldId id="747"/>
            <p14:sldId id="748"/>
            <p14:sldId id="749"/>
            <p14:sldId id="750"/>
            <p14:sldId id="836"/>
            <p14:sldId id="866"/>
            <p14:sldId id="867"/>
          </p14:sldIdLst>
        </p14:section>
        <p14:section name="versus" id="{AF817559-EE7B-3145-9366-EBDF9461CFE7}">
          <p14:sldIdLst>
            <p14:sldId id="791"/>
            <p14:sldId id="828"/>
            <p14:sldId id="825"/>
            <p14:sldId id="800"/>
            <p14:sldId id="804"/>
            <p14:sldId id="796"/>
            <p14:sldId id="829"/>
            <p14:sldId id="790"/>
            <p14:sldId id="827"/>
            <p14:sldId id="85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FBA"/>
    <a:srgbClr val="009051"/>
    <a:srgbClr val="FF2F92"/>
    <a:srgbClr val="006599"/>
    <a:srgbClr val="C81C22"/>
    <a:srgbClr val="E2FD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760"/>
    <p:restoredTop sz="50000" autoAdjust="0"/>
  </p:normalViewPr>
  <p:slideViewPr>
    <p:cSldViewPr snapToGrid="0" snapToObjects="1">
      <p:cViewPr varScale="1">
        <p:scale>
          <a:sx n="226" d="100"/>
          <a:sy n="226" d="100"/>
        </p:scale>
        <p:origin x="1120" y="200"/>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E3F34A-274B-C44B-B6B2-6B93074560E9}" type="datetimeFigureOut">
              <a:rPr lang="es-ES" smtClean="0"/>
              <a:t>20/4/18</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BDB8AD-1D02-9545-AAA3-6D2ED1428E37}" type="slidenum">
              <a:rPr lang="en-US" smtClean="0"/>
              <a:t>‹Nº›</a:t>
            </a:fld>
            <a:endParaRPr lang="en-US"/>
          </a:p>
        </p:txBody>
      </p:sp>
    </p:spTree>
    <p:extLst>
      <p:ext uri="{BB962C8B-B14F-4D97-AF65-F5344CB8AC3E}">
        <p14:creationId xmlns:p14="http://schemas.microsoft.com/office/powerpoint/2010/main" val="746034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9C1538-91AF-6248-89BB-CACC458B970E}" type="datetimeFigureOut">
              <a:rPr lang="es-ES" smtClean="0"/>
              <a:t>20/4/18</a:t>
            </a:fld>
            <a:endParaRPr lang="en-US"/>
          </a:p>
        </p:txBody>
      </p:sp>
      <p:sp>
        <p:nvSpPr>
          <p:cNvPr id="4" name="Marcador de imagen de diapositiva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179961-D4D9-B049-9E36-BA452BDADC55}" type="slidenum">
              <a:rPr lang="en-US" smtClean="0"/>
              <a:t>‹Nº›</a:t>
            </a:fld>
            <a:endParaRPr lang="en-US"/>
          </a:p>
        </p:txBody>
      </p:sp>
    </p:spTree>
    <p:extLst>
      <p:ext uri="{BB962C8B-B14F-4D97-AF65-F5344CB8AC3E}">
        <p14:creationId xmlns:p14="http://schemas.microsoft.com/office/powerpoint/2010/main" val="3837676319"/>
      </p:ext>
    </p:extLst>
  </p:cSld>
  <p:clrMap bg1="lt1" tx1="dk1" bg2="lt2" tx2="dk2" accent1="accent1" accent2="accent2" accent3="accent3" accent4="accent4" accent5="accent5" accent6="accent6" hlink="hlink" folHlink="folHlink"/>
  <p:hf hdr="0" ftr="0" dt="0"/>
  <p:notesStyle>
    <a:lvl1pPr marL="0" algn="l" defTabSz="457196" rtl="0" eaLnBrk="1" latinLnBrk="0" hangingPunct="1">
      <a:defRPr sz="1200" kern="1200">
        <a:solidFill>
          <a:schemeClr val="tx1"/>
        </a:solidFill>
        <a:latin typeface="+mn-lt"/>
        <a:ea typeface="+mn-ea"/>
        <a:cs typeface="+mn-cs"/>
      </a:defRPr>
    </a:lvl1pPr>
    <a:lvl2pPr marL="457196" algn="l" defTabSz="457196" rtl="0" eaLnBrk="1" latinLnBrk="0" hangingPunct="1">
      <a:defRPr sz="1200" kern="1200">
        <a:solidFill>
          <a:schemeClr val="tx1"/>
        </a:solidFill>
        <a:latin typeface="+mn-lt"/>
        <a:ea typeface="+mn-ea"/>
        <a:cs typeface="+mn-cs"/>
      </a:defRPr>
    </a:lvl2pPr>
    <a:lvl3pPr marL="914391" algn="l" defTabSz="457196" rtl="0" eaLnBrk="1" latinLnBrk="0" hangingPunct="1">
      <a:defRPr sz="1200" kern="1200">
        <a:solidFill>
          <a:schemeClr val="tx1"/>
        </a:solidFill>
        <a:latin typeface="+mn-lt"/>
        <a:ea typeface="+mn-ea"/>
        <a:cs typeface="+mn-cs"/>
      </a:defRPr>
    </a:lvl3pPr>
    <a:lvl4pPr marL="1371587" algn="l" defTabSz="457196" rtl="0" eaLnBrk="1" latinLnBrk="0" hangingPunct="1">
      <a:defRPr sz="1200" kern="1200">
        <a:solidFill>
          <a:schemeClr val="tx1"/>
        </a:solidFill>
        <a:latin typeface="+mn-lt"/>
        <a:ea typeface="+mn-ea"/>
        <a:cs typeface="+mn-cs"/>
      </a:defRPr>
    </a:lvl4pPr>
    <a:lvl5pPr marL="1828782" algn="l" defTabSz="457196" rtl="0" eaLnBrk="1" latinLnBrk="0" hangingPunct="1">
      <a:defRPr sz="1200" kern="1200">
        <a:solidFill>
          <a:schemeClr val="tx1"/>
        </a:solidFill>
        <a:latin typeface="+mn-lt"/>
        <a:ea typeface="+mn-ea"/>
        <a:cs typeface="+mn-cs"/>
      </a:defRPr>
    </a:lvl5pPr>
    <a:lvl6pPr marL="2285978" algn="l" defTabSz="457196" rtl="0" eaLnBrk="1" latinLnBrk="0" hangingPunct="1">
      <a:defRPr sz="1200" kern="1200">
        <a:solidFill>
          <a:schemeClr val="tx1"/>
        </a:solidFill>
        <a:latin typeface="+mn-lt"/>
        <a:ea typeface="+mn-ea"/>
        <a:cs typeface="+mn-cs"/>
      </a:defRPr>
    </a:lvl6pPr>
    <a:lvl7pPr marL="2743173" algn="l" defTabSz="457196" rtl="0" eaLnBrk="1" latinLnBrk="0" hangingPunct="1">
      <a:defRPr sz="1200" kern="1200">
        <a:solidFill>
          <a:schemeClr val="tx1"/>
        </a:solidFill>
        <a:latin typeface="+mn-lt"/>
        <a:ea typeface="+mn-ea"/>
        <a:cs typeface="+mn-cs"/>
      </a:defRPr>
    </a:lvl7pPr>
    <a:lvl8pPr marL="3200368" algn="l" defTabSz="457196" rtl="0" eaLnBrk="1" latinLnBrk="0" hangingPunct="1">
      <a:defRPr sz="1200" kern="1200">
        <a:solidFill>
          <a:schemeClr val="tx1"/>
        </a:solidFill>
        <a:latin typeface="+mn-lt"/>
        <a:ea typeface="+mn-ea"/>
        <a:cs typeface="+mn-cs"/>
      </a:defRPr>
    </a:lvl8pPr>
    <a:lvl9pPr marL="3657563" algn="l" defTabSz="4571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50179961-D4D9-B049-9E36-BA452BDADC55}" type="slidenum">
              <a:rPr lang="en-US" smtClean="0"/>
              <a:t>8</a:t>
            </a:fld>
            <a:endParaRPr lang="en-US"/>
          </a:p>
        </p:txBody>
      </p:sp>
    </p:spTree>
    <p:extLst>
      <p:ext uri="{BB962C8B-B14F-4D97-AF65-F5344CB8AC3E}">
        <p14:creationId xmlns:p14="http://schemas.microsoft.com/office/powerpoint/2010/main" val="173133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352"/>
          <p:cNvSpPr>
            <a:spLocks noGrp="1"/>
          </p:cNvSpPr>
          <p:nvPr>
            <p:ph type="body" idx="1"/>
          </p:nvPr>
        </p:nvSpPr>
        <p:spPr>
          <a:xfrm>
            <a:off x="685800" y="4343400"/>
            <a:ext cx="5486400" cy="4114800"/>
          </a:xfr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100" tIns="86100" rIns="86100" bIns="86100" anchor="ctr"/>
          <a:lstStyle/>
          <a:p>
            <a:pPr>
              <a:spcBef>
                <a:spcPct val="0"/>
              </a:spcBef>
            </a:pPr>
            <a:endParaRPr lang="en-US">
              <a:latin typeface="Times New Roman" charset="0"/>
            </a:endParaRPr>
          </a:p>
        </p:txBody>
      </p:sp>
      <p:sp>
        <p:nvSpPr>
          <p:cNvPr id="40962" name="Shape 353"/>
          <p:cNvSpPr>
            <a:spLocks noGrp="1" noRot="1" noChangeAspect="1" noTextEdit="1"/>
          </p:cNvSpPr>
          <p:nvPr>
            <p:ph type="sldImg" idx="2"/>
          </p:nvPr>
        </p:nvSpPr>
        <p:spPr>
          <a:xfrm>
            <a:off x="952500" y="685800"/>
            <a:ext cx="4953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p:spPr>
      </p:sp>
    </p:spTree>
    <p:extLst>
      <p:ext uri="{BB962C8B-B14F-4D97-AF65-F5344CB8AC3E}">
        <p14:creationId xmlns:p14="http://schemas.microsoft.com/office/powerpoint/2010/main" val="22793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50179961-D4D9-B049-9E36-BA452BDADC55}" type="slidenum">
              <a:rPr lang="en-US" smtClean="0"/>
              <a:t>22</a:t>
            </a:fld>
            <a:endParaRPr lang="en-US"/>
          </a:p>
        </p:txBody>
      </p:sp>
    </p:spTree>
    <p:extLst>
      <p:ext uri="{BB962C8B-B14F-4D97-AF65-F5344CB8AC3E}">
        <p14:creationId xmlns:p14="http://schemas.microsoft.com/office/powerpoint/2010/main" val="165872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0179961-D4D9-B049-9E36-BA452BDADC55}" type="slidenum">
              <a:rPr lang="en-US" smtClean="0"/>
              <a:t>44</a:t>
            </a:fld>
            <a:endParaRPr lang="en-US"/>
          </a:p>
        </p:txBody>
      </p:sp>
    </p:spTree>
    <p:extLst>
      <p:ext uri="{BB962C8B-B14F-4D97-AF65-F5344CB8AC3E}">
        <p14:creationId xmlns:p14="http://schemas.microsoft.com/office/powerpoint/2010/main" val="8827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0947" name="Rectangle 3"/>
          <p:cNvSpPr>
            <a:spLocks noGrp="1" noChangeArrowheads="1"/>
          </p:cNvSpPr>
          <p:nvPr>
            <p:ph type="ctrTitle"/>
          </p:nvPr>
        </p:nvSpPr>
        <p:spPr>
          <a:xfrm>
            <a:off x="128090" y="94522"/>
            <a:ext cx="9628868" cy="2555273"/>
          </a:xfrm>
          <a:solidFill>
            <a:srgbClr val="006699"/>
          </a:solidFill>
          <a:effectLst>
            <a:outerShdw dist="35921" dir="2700000" algn="ctr" rotWithShape="0">
              <a:schemeClr val="bg2"/>
            </a:outerShdw>
          </a:effectLst>
        </p:spPr>
        <p:txBody>
          <a:bodyPr anchor="ctr"/>
          <a:lstStyle>
            <a:lvl1pPr algn="l">
              <a:defRPr sz="2700" i="1">
                <a:solidFill>
                  <a:schemeClr val="bg1"/>
                </a:solidFill>
              </a:defRPr>
            </a:lvl1pPr>
          </a:lstStyle>
          <a:p>
            <a:r>
              <a:rPr lang="es-ES"/>
              <a:t>Fare clic per modificare stile</a:t>
            </a:r>
            <a:endParaRPr lang="es-ES_tradnl"/>
          </a:p>
        </p:txBody>
      </p:sp>
      <p:sp>
        <p:nvSpPr>
          <p:cNvPr id="210955" name="Rectangle 11"/>
          <p:cNvSpPr>
            <a:spLocks noChangeArrowheads="1"/>
          </p:cNvSpPr>
          <p:nvPr/>
        </p:nvSpPr>
        <p:spPr bwMode="auto">
          <a:xfrm>
            <a:off x="1768934" y="2310496"/>
            <a:ext cx="6509657" cy="559152"/>
          </a:xfrm>
          <a:prstGeom prst="rect">
            <a:avLst/>
          </a:prstGeom>
          <a:noFill/>
          <a:ln w="9525">
            <a:noFill/>
            <a:miter lim="800000"/>
            <a:headEnd/>
            <a:tailEnd/>
          </a:ln>
          <a:effectLst>
            <a:outerShdw dist="107763" dir="2700000" algn="ctr" rotWithShape="0">
              <a:schemeClr val="bg2"/>
            </a:outerShdw>
          </a:effectLst>
        </p:spPr>
        <p:txBody>
          <a:bodyPr lIns="67440" tIns="33721" rIns="67440" bIns="33721">
            <a:spAutoFit/>
          </a:bodyPr>
          <a:lstStyle/>
          <a:p>
            <a:pPr defTabSz="674567"/>
            <a:endParaRPr lang="es-ES_tradnl" sz="3225" b="1" dirty="0">
              <a:latin typeface="Arial Narrow" pitchFamily="34" charset="0"/>
            </a:endParaRPr>
          </a:p>
        </p:txBody>
      </p:sp>
      <p:sp>
        <p:nvSpPr>
          <p:cNvPr id="210956" name="Rectangle 12"/>
          <p:cNvSpPr>
            <a:spLocks noGrp="1" noChangeArrowheads="1"/>
          </p:cNvSpPr>
          <p:nvPr>
            <p:ph type="subTitle" sz="quarter" idx="1"/>
          </p:nvPr>
        </p:nvSpPr>
        <p:spPr>
          <a:xfrm>
            <a:off x="272714" y="2869584"/>
            <a:ext cx="8005875" cy="3121642"/>
          </a:xfrm>
        </p:spPr>
        <p:txBody>
          <a:bodyPr lIns="82104" tIns="41052" rIns="82104" bIns="41052"/>
          <a:lstStyle>
            <a:lvl1pPr marL="239466" indent="-239466">
              <a:buSzPct val="80000"/>
              <a:defRPr sz="1875"/>
            </a:lvl1pPr>
            <a:lvl2pPr marL="607217" lvl="1" indent="-246949">
              <a:buFont typeface="Wingdings" pitchFamily="2" charset="2"/>
              <a:buChar char="¢"/>
              <a:defRPr sz="1050"/>
            </a:lvl2pPr>
            <a:lvl3pPr marL="965346" lvl="2" indent="-237326">
              <a:buFont typeface="Wingdings" pitchFamily="2" charset="2"/>
              <a:buChar char="Ø"/>
              <a:defRPr sz="1050"/>
            </a:lvl3pPr>
          </a:lstStyle>
          <a:p>
            <a:r>
              <a:rPr lang="es-ES"/>
              <a:t>Fare clic per modificare lo stile del sottotitolo dello schema</a:t>
            </a:r>
            <a:endParaRPr lang="es-ES" dirty="0"/>
          </a:p>
        </p:txBody>
      </p:sp>
      <p:sp>
        <p:nvSpPr>
          <p:cNvPr id="210960" name="Line 16"/>
          <p:cNvSpPr>
            <a:spLocks noChangeShapeType="1"/>
          </p:cNvSpPr>
          <p:nvPr/>
        </p:nvSpPr>
        <p:spPr bwMode="auto">
          <a:xfrm>
            <a:off x="138566" y="1762134"/>
            <a:ext cx="0" cy="4548867"/>
          </a:xfrm>
          <a:prstGeom prst="line">
            <a:avLst/>
          </a:prstGeom>
          <a:noFill/>
          <a:ln w="28575">
            <a:solidFill>
              <a:srgbClr val="006699"/>
            </a:solidFill>
            <a:round/>
            <a:headEnd/>
            <a:tailEnd/>
          </a:ln>
          <a:effectLst/>
        </p:spPr>
        <p:txBody>
          <a:bodyPr wrap="none" lIns="60608" tIns="31517" rIns="60608" bIns="31517" anchor="ctr">
            <a:spAutoFit/>
          </a:bodyPr>
          <a:lstStyle/>
          <a:p>
            <a:endParaRPr lang="es-ES" sz="1351"/>
          </a:p>
        </p:txBody>
      </p:sp>
      <p:sp>
        <p:nvSpPr>
          <p:cNvPr id="2" name="Marcador de número de diapositiva 1"/>
          <p:cNvSpPr>
            <a:spLocks noGrp="1"/>
          </p:cNvSpPr>
          <p:nvPr>
            <p:ph type="sldNum" sz="quarter" idx="10"/>
          </p:nvPr>
        </p:nvSpPr>
        <p:spPr/>
        <p:txBody>
          <a:bodyPr/>
          <a:lstStyle/>
          <a:p>
            <a:fld id="{A9C9E4E9-E831-C348-85A1-A6D21AF40018}" type="slidenum">
              <a:rPr lang="en-US" smtClean="0"/>
              <a:t>‹Nº›</a:t>
            </a:fld>
            <a:endParaRPr lang="en-US"/>
          </a:p>
        </p:txBody>
      </p:sp>
    </p:spTree>
    <p:extLst>
      <p:ext uri="{BB962C8B-B14F-4D97-AF65-F5344CB8AC3E}">
        <p14:creationId xmlns:p14="http://schemas.microsoft.com/office/powerpoint/2010/main" val="59001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sezione">
    <p:spTree>
      <p:nvGrpSpPr>
        <p:cNvPr id="1" name=""/>
        <p:cNvGrpSpPr/>
        <p:nvPr/>
      </p:nvGrpSpPr>
      <p:grpSpPr>
        <a:xfrm>
          <a:off x="0" y="0"/>
          <a:ext cx="0" cy="0"/>
          <a:chOff x="0" y="0"/>
          <a:chExt cx="0" cy="0"/>
        </a:xfrm>
      </p:grpSpPr>
      <p:sp>
        <p:nvSpPr>
          <p:cNvPr id="2" name="Título 1"/>
          <p:cNvSpPr>
            <a:spLocks noGrp="1"/>
          </p:cNvSpPr>
          <p:nvPr>
            <p:ph type="title"/>
          </p:nvPr>
        </p:nvSpPr>
        <p:spPr>
          <a:xfrm>
            <a:off x="0" y="132656"/>
            <a:ext cx="9906000" cy="517079"/>
          </a:xfrm>
          <a:solidFill>
            <a:srgbClr val="006599"/>
          </a:solidFill>
        </p:spPr>
        <p:txBody>
          <a:bodyPr/>
          <a:lstStyle>
            <a:lvl1pPr algn="ctr">
              <a:defRPr>
                <a:solidFill>
                  <a:schemeClr val="bg1"/>
                </a:solidFill>
              </a:defRPr>
            </a:lvl1pPr>
          </a:lstStyle>
          <a:p>
            <a:r>
              <a:rPr lang="es-ES_tradnl" dirty="0"/>
              <a:t>Clic para editar título</a:t>
            </a:r>
            <a:endParaRPr lang="en-US" dirty="0"/>
          </a:p>
        </p:txBody>
      </p:sp>
      <p:sp>
        <p:nvSpPr>
          <p:cNvPr id="4" name="Marcador de contenido 2"/>
          <p:cNvSpPr>
            <a:spLocks noGrp="1"/>
          </p:cNvSpPr>
          <p:nvPr>
            <p:ph sz="half" idx="1"/>
          </p:nvPr>
        </p:nvSpPr>
        <p:spPr>
          <a:xfrm>
            <a:off x="495300" y="1083857"/>
            <a:ext cx="4375150" cy="5289451"/>
          </a:xfrm>
        </p:spPr>
        <p:txBody>
          <a:bodyPr/>
          <a:lstStyle>
            <a:lvl1pPr marL="358775" indent="-358775">
              <a:buSzPct val="100000"/>
              <a:tabLst/>
              <a:defRPr sz="2600"/>
            </a:lvl1pPr>
            <a:lvl2pPr marL="671513" indent="-334963">
              <a:tabLst/>
              <a:defRPr sz="2600"/>
            </a:lvl2pPr>
            <a:lvl3pPr marL="876756" indent="-199419">
              <a:defRPr sz="2167"/>
            </a:lvl3pPr>
            <a:lvl4pPr>
              <a:defRPr sz="1950"/>
            </a:lvl4pPr>
            <a:lvl5pPr>
              <a:defRPr sz="1950"/>
            </a:lvl5pPr>
            <a:lvl6pPr>
              <a:defRPr sz="1950"/>
            </a:lvl6pPr>
            <a:lvl7pPr>
              <a:defRPr sz="1950"/>
            </a:lvl7pPr>
            <a:lvl8pPr>
              <a:defRPr sz="1950"/>
            </a:lvl8pPr>
            <a:lvl9pPr>
              <a:defRPr sz="195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GB" dirty="0"/>
          </a:p>
        </p:txBody>
      </p:sp>
      <p:sp>
        <p:nvSpPr>
          <p:cNvPr id="5" name="Rectangle 13"/>
          <p:cNvSpPr>
            <a:spLocks noGrp="1" noChangeArrowheads="1"/>
          </p:cNvSpPr>
          <p:nvPr>
            <p:ph type="sldNum" sz="quarter" idx="4"/>
          </p:nvPr>
        </p:nvSpPr>
        <p:spPr bwMode="auto">
          <a:xfrm>
            <a:off x="9240451" y="6569539"/>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0">
                <a:solidFill>
                  <a:srgbClr val="006699"/>
                </a:solidFill>
                <a:latin typeface="Arial"/>
                <a:cs typeface="Arial"/>
              </a:defRPr>
            </a:lvl1pPr>
          </a:lstStyle>
          <a:p>
            <a:fld id="{BA658625-7B0B-EB4B-9306-964DC7C89793}" type="slidenum">
              <a:rPr lang="en-US" smtClean="0"/>
              <a:t>‹Nº›</a:t>
            </a:fld>
            <a:endParaRPr lang="en-US" dirty="0"/>
          </a:p>
        </p:txBody>
      </p:sp>
    </p:spTree>
    <p:extLst>
      <p:ext uri="{BB962C8B-B14F-4D97-AF65-F5344CB8AC3E}">
        <p14:creationId xmlns:p14="http://schemas.microsoft.com/office/powerpoint/2010/main" val="195103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Fare </a:t>
            </a:r>
            <a:r>
              <a:rPr lang="en-US" noProof="0" dirty="0" err="1"/>
              <a:t>clic</a:t>
            </a:r>
            <a:r>
              <a:rPr lang="en-US" noProof="0" dirty="0"/>
              <a:t> per </a:t>
            </a:r>
            <a:r>
              <a:rPr lang="en-US" noProof="0" dirty="0" err="1"/>
              <a:t>modificare</a:t>
            </a:r>
            <a:r>
              <a:rPr lang="en-US" noProof="0" dirty="0"/>
              <a:t> stile</a:t>
            </a:r>
          </a:p>
        </p:txBody>
      </p:sp>
      <p:sp>
        <p:nvSpPr>
          <p:cNvPr id="3" name="2 Marcador de contenido"/>
          <p:cNvSpPr>
            <a:spLocks noGrp="1"/>
          </p:cNvSpPr>
          <p:nvPr>
            <p:ph idx="1" hasCustomPrompt="1"/>
          </p:nvPr>
        </p:nvSpPr>
        <p:spPr/>
        <p:txBody>
          <a:bodyPr/>
          <a:lstStyle>
            <a:lvl1pPr marL="361946" indent="-350834">
              <a:tabLst/>
              <a:defRPr sz="2400"/>
            </a:lvl1pPr>
            <a:lvl2pPr marL="719138" indent="-382588">
              <a:tabLst/>
              <a:defRPr sz="2000"/>
            </a:lvl2pPr>
            <a:lvl3pPr marL="1025525" indent="-350838">
              <a:tabLst/>
              <a:defRPr sz="1800"/>
            </a:lvl3pPr>
            <a:lvl5pPr marL="361946" indent="0">
              <a:buNone/>
              <a:tabLst/>
              <a:defRPr lang="es-ES" sz="1600" dirty="0" smtClean="0">
                <a:solidFill>
                  <a:srgbClr val="FF2600"/>
                </a:solidFill>
                <a:latin typeface="Lucida Sans Typewriter" charset="0"/>
                <a:ea typeface="Lucida Sans Typewriter" charset="0"/>
                <a:cs typeface="Lucida Sans Typewriter" charset="0"/>
              </a:defRPr>
            </a:lvl5pPr>
            <a:lvl7pPr marL="225425" indent="0">
              <a:buNone/>
              <a:tabLst/>
              <a:defRPr sz="1600">
                <a:solidFill>
                  <a:srgbClr val="004FBA"/>
                </a:solidFill>
                <a:latin typeface="Courier" charset="0"/>
                <a:ea typeface="Courier" charset="0"/>
                <a:cs typeface="Courier" charset="0"/>
              </a:defRPr>
            </a:lvl7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6"/>
            <a:r>
              <a:rPr lang="en-US" sz="1600" noProof="0" dirty="0" err="1">
                <a:latin typeface="Courier" charset="0"/>
                <a:ea typeface="Courier" charset="0"/>
                <a:cs typeface="Courier" charset="0"/>
              </a:rPr>
              <a:t>Quinto</a:t>
            </a:r>
            <a:r>
              <a:rPr lang="en-US" sz="1600" noProof="0" dirty="0">
                <a:latin typeface="Courier" charset="0"/>
                <a:ea typeface="Courier" charset="0"/>
                <a:cs typeface="Courier" charset="0"/>
              </a:rPr>
              <a:t> </a:t>
            </a:r>
            <a:r>
              <a:rPr lang="en-US" sz="1600" noProof="0" dirty="0" err="1">
                <a:latin typeface="Courier" charset="0"/>
                <a:ea typeface="Courier" charset="0"/>
                <a:cs typeface="Courier" charset="0"/>
              </a:rPr>
              <a:t>livello</a:t>
            </a:r>
            <a:endParaRPr lang="en-US" noProof="0" dirty="0"/>
          </a:p>
        </p:txBody>
      </p:sp>
      <p:sp>
        <p:nvSpPr>
          <p:cNvPr id="4" name="3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dirty="0"/>
          </a:p>
        </p:txBody>
      </p:sp>
    </p:spTree>
    <p:extLst>
      <p:ext uri="{BB962C8B-B14F-4D97-AF65-F5344CB8AC3E}">
        <p14:creationId xmlns:p14="http://schemas.microsoft.com/office/powerpoint/2010/main" val="141908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o con codice">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contenido"/>
          <p:cNvSpPr>
            <a:spLocks noGrp="1"/>
          </p:cNvSpPr>
          <p:nvPr>
            <p:ph idx="1"/>
          </p:nvPr>
        </p:nvSpPr>
        <p:spPr/>
        <p:txBody>
          <a:bodyPr>
            <a:normAutofit/>
          </a:bodyPr>
          <a:lstStyle>
            <a:lvl1pPr marL="0" indent="0">
              <a:buNone/>
              <a:defRPr sz="1800">
                <a:latin typeface="Courier" charset="0"/>
                <a:ea typeface="Courier" charset="0"/>
                <a:cs typeface="Courier" charset="0"/>
              </a:defRPr>
            </a:lvl1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p:txBody>
      </p:sp>
      <p:sp>
        <p:nvSpPr>
          <p:cNvPr id="4" name="3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54231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ice">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
        <p:nvSpPr>
          <p:cNvPr id="7" name="Marcador de texto 6"/>
          <p:cNvSpPr>
            <a:spLocks noGrp="1"/>
          </p:cNvSpPr>
          <p:nvPr>
            <p:ph type="body" sz="quarter" idx="11"/>
          </p:nvPr>
        </p:nvSpPr>
        <p:spPr>
          <a:xfrm>
            <a:off x="306973" y="1038113"/>
            <a:ext cx="4525101" cy="5262760"/>
          </a:xfrm>
        </p:spPr>
        <p:txBody>
          <a:bodyPr>
            <a:normAutofit/>
          </a:bodyPr>
          <a:lstStyle>
            <a:lvl1pPr marL="0" indent="0">
              <a:buNone/>
              <a:defRPr sz="900">
                <a:latin typeface="Courier New"/>
                <a:cs typeface="Courier New"/>
              </a:defRPr>
            </a:lvl1pPr>
            <a:lvl2pPr>
              <a:defRPr sz="900">
                <a:latin typeface="Courier New"/>
                <a:cs typeface="Courier New"/>
              </a:defRPr>
            </a:lvl2pPr>
            <a:lvl3pPr>
              <a:defRPr sz="900">
                <a:latin typeface="Courier New"/>
                <a:cs typeface="Courier New"/>
              </a:defRPr>
            </a:lvl3pPr>
            <a:lvl4pPr>
              <a:defRPr sz="900">
                <a:latin typeface="Courier New"/>
                <a:cs typeface="Courier New"/>
              </a:defRPr>
            </a:lvl4pPr>
            <a:lvl5pPr>
              <a:defRPr sz="900">
                <a:latin typeface="Courier New"/>
                <a:cs typeface="Courier New"/>
              </a:defRPr>
            </a:lvl5pPr>
          </a:lstStyle>
          <a:p>
            <a:pPr lvl="0"/>
            <a:r>
              <a:rPr lang="es-ES"/>
              <a:t>Fare clic per modificare gli stili del testo dello schema</a:t>
            </a:r>
          </a:p>
        </p:txBody>
      </p:sp>
      <p:sp>
        <p:nvSpPr>
          <p:cNvPr id="8" name="Marcador de texto 6"/>
          <p:cNvSpPr>
            <a:spLocks noGrp="1"/>
          </p:cNvSpPr>
          <p:nvPr>
            <p:ph type="body" sz="quarter" idx="12"/>
          </p:nvPr>
        </p:nvSpPr>
        <p:spPr>
          <a:xfrm>
            <a:off x="5037090" y="1038113"/>
            <a:ext cx="4525101" cy="5262760"/>
          </a:xfrm>
        </p:spPr>
        <p:txBody>
          <a:bodyPr>
            <a:normAutofit/>
          </a:bodyPr>
          <a:lstStyle>
            <a:lvl1pPr marL="0" indent="0">
              <a:buNone/>
              <a:defRPr sz="900">
                <a:latin typeface="Courier New"/>
                <a:cs typeface="Courier New"/>
              </a:defRPr>
            </a:lvl1pPr>
            <a:lvl2pPr>
              <a:defRPr sz="900">
                <a:latin typeface="Courier New"/>
                <a:cs typeface="Courier New"/>
              </a:defRPr>
            </a:lvl2pPr>
            <a:lvl3pPr>
              <a:defRPr sz="900">
                <a:latin typeface="Courier New"/>
                <a:cs typeface="Courier New"/>
              </a:defRPr>
            </a:lvl3pPr>
            <a:lvl4pPr>
              <a:defRPr sz="900">
                <a:latin typeface="Courier New"/>
                <a:cs typeface="Courier New"/>
              </a:defRPr>
            </a:lvl4pPr>
            <a:lvl5pPr>
              <a:defRPr sz="900">
                <a:latin typeface="Courier New"/>
                <a:cs typeface="Courier New"/>
              </a:defRPr>
            </a:lvl5pPr>
          </a:lstStyle>
          <a:p>
            <a:pPr lvl="0"/>
            <a:r>
              <a:rPr lang="es-ES"/>
              <a:t>Fare clic per modificare gli stili del testo dello schema</a:t>
            </a:r>
          </a:p>
        </p:txBody>
      </p:sp>
    </p:spTree>
    <p:extLst>
      <p:ext uri="{BB962C8B-B14F-4D97-AF65-F5344CB8AC3E}">
        <p14:creationId xmlns:p14="http://schemas.microsoft.com/office/powerpoint/2010/main" val="70325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contenido"/>
          <p:cNvSpPr>
            <a:spLocks noGrp="1"/>
          </p:cNvSpPr>
          <p:nvPr>
            <p:ph sz="half" idx="1"/>
          </p:nvPr>
        </p:nvSpPr>
        <p:spPr>
          <a:xfrm>
            <a:off x="406853" y="938893"/>
            <a:ext cx="4575630" cy="5630636"/>
          </a:xfrm>
        </p:spPr>
        <p:txBody>
          <a:bodyPr/>
          <a:lstStyle>
            <a:lvl1pPr>
              <a:defRPr sz="1875"/>
            </a:lvl1pPr>
            <a:lvl2pPr>
              <a:defRPr sz="1650"/>
            </a:lvl2pPr>
            <a:lvl3pPr>
              <a:defRPr sz="1351"/>
            </a:lvl3pPr>
            <a:lvl4pPr>
              <a:defRPr sz="1200"/>
            </a:lvl4pPr>
            <a:lvl5pPr>
              <a:defRPr sz="1200"/>
            </a:lvl5pPr>
            <a:lvl6pPr>
              <a:defRPr sz="1200"/>
            </a:lvl6pPr>
            <a:lvl7pPr>
              <a:defRPr sz="1200"/>
            </a:lvl7pPr>
            <a:lvl8pPr>
              <a:defRPr sz="1200"/>
            </a:lvl8pPr>
            <a:lvl9pPr>
              <a:defRPr sz="1200"/>
            </a:lvl9pPr>
          </a:lstStyle>
          <a:p>
            <a:pPr lvl="0"/>
            <a:r>
              <a:rPr lang="es-ES"/>
              <a:t>Fare clic per modificare gli stili del testo dello schema</a:t>
            </a:r>
          </a:p>
          <a:p>
            <a:pPr lvl="1"/>
            <a:r>
              <a:rPr lang="es-ES"/>
              <a:t>Secondo livello</a:t>
            </a:r>
          </a:p>
          <a:p>
            <a:pPr lvl="2"/>
            <a:r>
              <a:rPr lang="es-ES"/>
              <a:t>Terzo livello</a:t>
            </a:r>
          </a:p>
          <a:p>
            <a:pPr lvl="3"/>
            <a:r>
              <a:rPr lang="es-ES"/>
              <a:t>Quarto livello</a:t>
            </a:r>
          </a:p>
          <a:p>
            <a:pPr lvl="4"/>
            <a:r>
              <a:rPr lang="es-ES"/>
              <a:t>Quinto livello</a:t>
            </a:r>
          </a:p>
        </p:txBody>
      </p:sp>
      <p:sp>
        <p:nvSpPr>
          <p:cNvPr id="4" name="3 Marcador de contenido"/>
          <p:cNvSpPr>
            <a:spLocks noGrp="1"/>
          </p:cNvSpPr>
          <p:nvPr>
            <p:ph sz="half" idx="2"/>
          </p:nvPr>
        </p:nvSpPr>
        <p:spPr>
          <a:xfrm>
            <a:off x="5124001" y="938893"/>
            <a:ext cx="4577103" cy="5630636"/>
          </a:xfrm>
        </p:spPr>
        <p:txBody>
          <a:bodyPr/>
          <a:lstStyle>
            <a:lvl1pPr>
              <a:defRPr sz="1875"/>
            </a:lvl1pPr>
            <a:lvl2pPr>
              <a:defRPr sz="1650"/>
            </a:lvl2pPr>
            <a:lvl3pPr>
              <a:defRPr sz="1351"/>
            </a:lvl3pPr>
            <a:lvl4pPr>
              <a:defRPr sz="1200"/>
            </a:lvl4pPr>
            <a:lvl5pPr>
              <a:defRPr sz="1200"/>
            </a:lvl5pPr>
            <a:lvl6pPr>
              <a:defRPr sz="1200"/>
            </a:lvl6pPr>
            <a:lvl7pPr>
              <a:defRPr sz="1200"/>
            </a:lvl7pPr>
            <a:lvl8pPr>
              <a:defRPr sz="1200"/>
            </a:lvl8pPr>
            <a:lvl9pPr>
              <a:defRPr sz="1200"/>
            </a:lvl9pPr>
          </a:lstStyle>
          <a:p>
            <a:pPr lvl="0"/>
            <a:r>
              <a:rPr lang="es-ES"/>
              <a:t>Fare clic per modificare gli stili del testo dello schema</a:t>
            </a:r>
          </a:p>
          <a:p>
            <a:pPr lvl="1"/>
            <a:r>
              <a:rPr lang="es-ES"/>
              <a:t>Secondo livello</a:t>
            </a:r>
          </a:p>
          <a:p>
            <a:pPr lvl="2"/>
            <a:r>
              <a:rPr lang="es-ES"/>
              <a:t>Terzo livello</a:t>
            </a:r>
          </a:p>
          <a:p>
            <a:pPr lvl="3"/>
            <a:r>
              <a:rPr lang="es-ES"/>
              <a:t>Quarto livello</a:t>
            </a:r>
          </a:p>
          <a:p>
            <a:pPr lvl="4"/>
            <a:r>
              <a:rPr lang="es-ES"/>
              <a:t>Quinto livello</a:t>
            </a:r>
          </a:p>
        </p:txBody>
      </p:sp>
      <p:sp>
        <p:nvSpPr>
          <p:cNvPr id="5" name="4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19728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20061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En blanco casi">
    <p:spTree>
      <p:nvGrpSpPr>
        <p:cNvPr id="1" name=""/>
        <p:cNvGrpSpPr/>
        <p:nvPr/>
      </p:nvGrpSpPr>
      <p:grpSpPr>
        <a:xfrm>
          <a:off x="0" y="0"/>
          <a:ext cx="0" cy="0"/>
          <a:chOff x="0" y="0"/>
          <a:chExt cx="0" cy="0"/>
        </a:xfrm>
      </p:grpSpPr>
      <p:sp>
        <p:nvSpPr>
          <p:cNvPr id="8" name="Text Box 12"/>
          <p:cNvSpPr txBox="1">
            <a:spLocks noChangeArrowheads="1"/>
          </p:cNvSpPr>
          <p:nvPr/>
        </p:nvSpPr>
        <p:spPr bwMode="auto">
          <a:xfrm>
            <a:off x="1" y="6601367"/>
            <a:ext cx="8887257" cy="190479"/>
          </a:xfrm>
          <a:prstGeom prst="rect">
            <a:avLst/>
          </a:prstGeom>
          <a:solidFill>
            <a:srgbClr val="006699"/>
          </a:solidFill>
          <a:ln w="6350">
            <a:noFill/>
            <a:miter lim="800000"/>
            <a:headEnd/>
            <a:tailEnd/>
          </a:ln>
          <a:effectLst/>
        </p:spPr>
        <p:txBody>
          <a:bodyPr wrap="square" lIns="60608" tIns="31517" rIns="60608" bIns="31517" anchor="ctr">
            <a:spAutoFit/>
          </a:bodyPr>
          <a:lstStyle/>
          <a:p>
            <a:pPr>
              <a:spcBef>
                <a:spcPct val="50000"/>
              </a:spcBef>
              <a:buSzPct val="80000"/>
              <a:buFont typeface="Monotype Sorts" pitchFamily="2" charset="2"/>
              <a:buNone/>
            </a:pPr>
            <a:r>
              <a:rPr lang="en-GB" sz="824" b="0" dirty="0">
                <a:solidFill>
                  <a:schemeClr val="bg1"/>
                </a:solidFill>
              </a:rPr>
              <a:t>PLAYING WITH SENSORS AND MQTT</a:t>
            </a:r>
            <a:endParaRPr lang="es-ES_tradnl" sz="824" b="0" i="0" u="none" dirty="0">
              <a:solidFill>
                <a:schemeClr val="bg1"/>
              </a:solidFill>
              <a:latin typeface="Corbel"/>
              <a:cs typeface="Corbel"/>
            </a:endParaRPr>
          </a:p>
        </p:txBody>
      </p:sp>
      <p:sp>
        <p:nvSpPr>
          <p:cNvPr id="7" name="Rectangle 13"/>
          <p:cNvSpPr>
            <a:spLocks noGrp="1" noChangeArrowheads="1"/>
          </p:cNvSpPr>
          <p:nvPr>
            <p:ph type="sldNum" sz="quarter" idx="4"/>
          </p:nvPr>
        </p:nvSpPr>
        <p:spPr bwMode="auto">
          <a:xfrm>
            <a:off x="9240451" y="6569539"/>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1">
                <a:solidFill>
                  <a:srgbClr val="006699"/>
                </a:solidFill>
                <a:latin typeface="Arial"/>
                <a:cs typeface="Arial"/>
              </a:defRPr>
            </a:lvl1pPr>
          </a:lstStyle>
          <a:p>
            <a:fld id="{BA658625-7B0B-EB4B-9306-964DC7C89793}" type="slidenum">
              <a:rPr lang="en-US" smtClean="0"/>
              <a:t>‹Nº›</a:t>
            </a:fld>
            <a:endParaRPr lang="en-US"/>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158" y="6424246"/>
            <a:ext cx="408695" cy="433754"/>
          </a:xfrm>
          <a:prstGeom prst="rect">
            <a:avLst/>
          </a:prstGeom>
        </p:spPr>
      </p:pic>
    </p:spTree>
    <p:extLst>
      <p:ext uri="{BB962C8B-B14F-4D97-AF65-F5344CB8AC3E}">
        <p14:creationId xmlns:p14="http://schemas.microsoft.com/office/powerpoint/2010/main" val="263518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742950" y="152400"/>
            <a:ext cx="8420100" cy="3352800"/>
          </a:xfrm>
          <a:gradFill>
            <a:gsLst>
              <a:gs pos="0">
                <a:schemeClr val="accent1">
                  <a:lumMod val="5000"/>
                  <a:lumOff val="95000"/>
                </a:schemeClr>
              </a:gs>
              <a:gs pos="38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ln w="19050">
            <a:solidFill>
              <a:srgbClr val="006599"/>
            </a:solidFill>
          </a:ln>
        </p:spPr>
        <p:txBody>
          <a:bodyPr/>
          <a:lstStyle>
            <a:lvl1pPr>
              <a:defRPr sz="2925"/>
            </a:lvl1pPr>
          </a:lstStyle>
          <a:p>
            <a:r>
              <a:rPr lang="es-ES"/>
              <a:t>Fare clic per modificare stile</a:t>
            </a:r>
            <a:endParaRPr lang="en-US"/>
          </a:p>
        </p:txBody>
      </p:sp>
    </p:spTree>
    <p:extLst>
      <p:ext uri="{BB962C8B-B14F-4D97-AF65-F5344CB8AC3E}">
        <p14:creationId xmlns:p14="http://schemas.microsoft.com/office/powerpoint/2010/main" val="84058630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742950" y="152400"/>
            <a:ext cx="8420100" cy="3352800"/>
          </a:xfrm>
          <a:gradFill>
            <a:gsLst>
              <a:gs pos="0">
                <a:schemeClr val="accent1">
                  <a:lumMod val="5000"/>
                  <a:lumOff val="95000"/>
                </a:schemeClr>
              </a:gs>
              <a:gs pos="38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ln w="19050">
            <a:solidFill>
              <a:srgbClr val="006599"/>
            </a:solidFill>
          </a:ln>
        </p:spPr>
        <p:txBody>
          <a:bodyPr/>
          <a:lstStyle>
            <a:lvl1pPr>
              <a:defRPr sz="3900"/>
            </a:lvl1pPr>
          </a:lstStyle>
          <a:p>
            <a:r>
              <a:rPr lang="es-ES"/>
              <a:t>Fare clic per modificare stile</a:t>
            </a:r>
            <a:endParaRPr lang="en-US"/>
          </a:p>
        </p:txBody>
      </p:sp>
    </p:spTree>
    <p:extLst>
      <p:ext uri="{BB962C8B-B14F-4D97-AF65-F5344CB8AC3E}">
        <p14:creationId xmlns:p14="http://schemas.microsoft.com/office/powerpoint/2010/main" val="158654774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3" name="Rectangle 3"/>
          <p:cNvSpPr>
            <a:spLocks noGrp="1" noChangeArrowheads="1"/>
          </p:cNvSpPr>
          <p:nvPr>
            <p:ph type="title"/>
          </p:nvPr>
        </p:nvSpPr>
        <p:spPr bwMode="auto">
          <a:xfrm>
            <a:off x="158758" y="58513"/>
            <a:ext cx="9542345" cy="678360"/>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p>
            <a:pPr lvl="0"/>
            <a:r>
              <a:rPr lang="en-US" dirty="0" err="1"/>
              <a:t>Conceptos</a:t>
            </a:r>
            <a:r>
              <a:rPr lang="en-US" dirty="0"/>
              <a:t> </a:t>
            </a:r>
            <a:r>
              <a:rPr lang="es-ES" dirty="0"/>
              <a:t>Básicos</a:t>
            </a:r>
            <a:endParaRPr lang="en-US" dirty="0"/>
          </a:p>
        </p:txBody>
      </p:sp>
      <p:sp>
        <p:nvSpPr>
          <p:cNvPr id="209924" name="Rectangle 4"/>
          <p:cNvSpPr>
            <a:spLocks noGrp="1" noChangeArrowheads="1"/>
          </p:cNvSpPr>
          <p:nvPr>
            <p:ph type="body" idx="1"/>
          </p:nvPr>
        </p:nvSpPr>
        <p:spPr bwMode="auto">
          <a:xfrm>
            <a:off x="406855" y="938893"/>
            <a:ext cx="9294246" cy="5435272"/>
          </a:xfrm>
          <a:prstGeom prst="rect">
            <a:avLst/>
          </a:prstGeom>
          <a:noFill/>
          <a:ln w="9525">
            <a:noFill/>
            <a:miter lim="800000"/>
            <a:headEnd/>
            <a:tailEnd/>
          </a:ln>
          <a:effectLst/>
        </p:spPr>
        <p:txBody>
          <a:bodyPr vert="horz" wrap="square" lIns="89920" tIns="44961" rIns="89920" bIns="44961" numCol="1" anchor="t" anchorCtr="0" compatLnSpc="1">
            <a:prstTxWarp prst="textNoShape">
              <a:avLst/>
            </a:prstTxWarp>
            <a:normAutofit/>
          </a:bodyPr>
          <a:lstStyle/>
          <a:p>
            <a:pPr lvl="0"/>
            <a:r>
              <a:rPr lang="en-US" noProof="0" dirty="0"/>
              <a:t>Hg </a:t>
            </a:r>
            <a:r>
              <a:rPr lang="en-US" noProof="0" dirty="0" err="1"/>
              <a:t>clic</a:t>
            </a:r>
            <a:r>
              <a:rPr lang="en-US" noProof="0" dirty="0"/>
              <a:t> para </a:t>
            </a:r>
            <a:r>
              <a:rPr lang="en-US" noProof="0" dirty="0" err="1"/>
              <a:t>modificar</a:t>
            </a:r>
            <a:r>
              <a:rPr lang="en-US" noProof="0" dirty="0"/>
              <a:t> el </a:t>
            </a:r>
            <a:r>
              <a:rPr lang="en-US" noProof="0" dirty="0" err="1"/>
              <a:t>estilo</a:t>
            </a:r>
            <a:r>
              <a:rPr lang="en-US" noProof="0" dirty="0"/>
              <a:t> de </a:t>
            </a:r>
            <a:r>
              <a:rPr lang="en-US" noProof="0" dirty="0" err="1"/>
              <a:t>texto</a:t>
            </a:r>
            <a:r>
              <a:rPr lang="en-US" noProof="0" dirty="0"/>
              <a:t> del </a:t>
            </a:r>
            <a:r>
              <a:rPr lang="en-US" noProof="0" dirty="0" err="1"/>
              <a:t>patrón</a:t>
            </a:r>
            <a:endParaRPr lang="en-US" noProof="0" dirty="0"/>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5"/>
            <a:r>
              <a:rPr lang="en-US" sz="1400" noProof="0" dirty="0" err="1">
                <a:latin typeface="Courier" charset="0"/>
                <a:ea typeface="Courier" charset="0"/>
                <a:cs typeface="Courier" charset="0"/>
              </a:rPr>
              <a:t>Quinto</a:t>
            </a:r>
            <a:r>
              <a:rPr lang="en-US" sz="1400" noProof="0" dirty="0">
                <a:latin typeface="Courier" charset="0"/>
                <a:ea typeface="Courier" charset="0"/>
                <a:cs typeface="Courier" charset="0"/>
              </a:rPr>
              <a:t> </a:t>
            </a:r>
            <a:r>
              <a:rPr lang="en-US" sz="1400" noProof="0" dirty="0" err="1">
                <a:latin typeface="Courier" charset="0"/>
                <a:ea typeface="Courier" charset="0"/>
                <a:cs typeface="Courier" charset="0"/>
              </a:rPr>
              <a:t>livello</a:t>
            </a:r>
            <a:r>
              <a:rPr lang="en-US" sz="1400" noProof="0" dirty="0">
                <a:latin typeface="Courier" charset="0"/>
                <a:ea typeface="Courier" charset="0"/>
                <a:cs typeface="Courier" charset="0"/>
              </a:rPr>
              <a:t> x URLs</a:t>
            </a:r>
            <a:endParaRPr lang="en-US" noProof="0" dirty="0"/>
          </a:p>
          <a:p>
            <a:pPr lvl="3"/>
            <a:endParaRPr lang="en-US" noProof="0" dirty="0"/>
          </a:p>
        </p:txBody>
      </p:sp>
      <p:sp>
        <p:nvSpPr>
          <p:cNvPr id="209932" name="Text Box 12"/>
          <p:cNvSpPr txBox="1">
            <a:spLocks noChangeArrowheads="1"/>
          </p:cNvSpPr>
          <p:nvPr/>
        </p:nvSpPr>
        <p:spPr bwMode="auto">
          <a:xfrm>
            <a:off x="1" y="6599054"/>
            <a:ext cx="8835389" cy="195096"/>
          </a:xfrm>
          <a:prstGeom prst="rect">
            <a:avLst/>
          </a:prstGeom>
          <a:solidFill>
            <a:srgbClr val="006699"/>
          </a:solidFill>
          <a:ln w="6350">
            <a:noFill/>
            <a:miter lim="800000"/>
            <a:headEnd/>
            <a:tailEnd/>
          </a:ln>
          <a:effectLst/>
        </p:spPr>
        <p:txBody>
          <a:bodyPr wrap="square" lIns="60608" tIns="31517" rIns="60608" bIns="31517" anchor="ctr">
            <a:spAutoFit/>
          </a:bodyPr>
          <a:lstStyle/>
          <a:p>
            <a:pPr>
              <a:spcBef>
                <a:spcPct val="50000"/>
              </a:spcBef>
              <a:buSzPct val="80000"/>
              <a:buFont typeface="Monotype Sorts" pitchFamily="2" charset="2"/>
              <a:buNone/>
            </a:pPr>
            <a:r>
              <a:rPr lang="en-US" altLang="es-ES_tradnl" sz="854" dirty="0">
                <a:solidFill>
                  <a:schemeClr val="bg1"/>
                </a:solidFill>
                <a:latin typeface="Arial" charset="0"/>
                <a:ea typeface="Arial" charset="0"/>
                <a:cs typeface="Arial" charset="0"/>
              </a:rPr>
              <a:t>Workshop on Open Source Solutions for the Internet of Things – May 2018</a:t>
            </a:r>
            <a:endParaRPr lang="es-ES_tradnl" sz="824" b="0" i="0" u="none" dirty="0">
              <a:solidFill>
                <a:schemeClr val="bg1"/>
              </a:solidFill>
              <a:latin typeface="Arial" charset="0"/>
              <a:ea typeface="Arial" charset="0"/>
              <a:cs typeface="Arial" charset="0"/>
            </a:endParaRPr>
          </a:p>
        </p:txBody>
      </p:sp>
      <p:sp>
        <p:nvSpPr>
          <p:cNvPr id="209933" name="Rectangle 13"/>
          <p:cNvSpPr>
            <a:spLocks noGrp="1" noChangeArrowheads="1"/>
          </p:cNvSpPr>
          <p:nvPr>
            <p:ph type="sldNum" sz="quarter" idx="4"/>
          </p:nvPr>
        </p:nvSpPr>
        <p:spPr bwMode="auto">
          <a:xfrm>
            <a:off x="9263311" y="6598114"/>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0">
                <a:solidFill>
                  <a:srgbClr val="006699"/>
                </a:solidFill>
                <a:latin typeface="Arial"/>
                <a:cs typeface="Arial"/>
              </a:defRPr>
            </a:lvl1pPr>
          </a:lstStyle>
          <a:p>
            <a:fld id="{BA658625-7B0B-EB4B-9306-964DC7C89793}" type="slidenum">
              <a:rPr lang="en-US" smtClean="0"/>
              <a:t>‹Nº›</a:t>
            </a:fld>
            <a:endParaRPr lang="en-US" dirty="0"/>
          </a:p>
        </p:txBody>
      </p:sp>
      <p:cxnSp>
        <p:nvCxnSpPr>
          <p:cNvPr id="3" name="Conector recto 2"/>
          <p:cNvCxnSpPr/>
          <p:nvPr/>
        </p:nvCxnSpPr>
        <p:spPr bwMode="auto">
          <a:xfrm>
            <a:off x="0" y="825718"/>
            <a:ext cx="9906000" cy="0"/>
          </a:xfrm>
          <a:prstGeom prst="line">
            <a:avLst/>
          </a:prstGeom>
          <a:noFill/>
          <a:ln w="28575" cap="flat" cmpd="sng" algn="ctr">
            <a:solidFill>
              <a:srgbClr val="006699"/>
            </a:solidFill>
            <a:prstDash val="solid"/>
            <a:round/>
            <a:headEnd type="none" w="med" len="med"/>
            <a:tailEnd type="none" w="med" len="med"/>
          </a:ln>
          <a:effectLst/>
        </p:spPr>
      </p:cxnSp>
      <p:pic>
        <p:nvPicPr>
          <p:cNvPr id="5" name="Imagen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0115" y="6569538"/>
            <a:ext cx="365700" cy="242539"/>
          </a:xfrm>
          <a:prstGeom prst="rect">
            <a:avLst/>
          </a:prstGeom>
        </p:spPr>
      </p:pic>
    </p:spTree>
    <p:extLst>
      <p:ext uri="{BB962C8B-B14F-4D97-AF65-F5344CB8AC3E}">
        <p14:creationId xmlns:p14="http://schemas.microsoft.com/office/powerpoint/2010/main" val="33684517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hf hdr="0" ftr="0" dt="0"/>
  <p:txStyles>
    <p:titleStyle>
      <a:lvl1pPr algn="l" defTabSz="674567" rtl="0" eaLnBrk="1" fontAlgn="base" hangingPunct="1">
        <a:spcBef>
          <a:spcPct val="0"/>
        </a:spcBef>
        <a:spcAft>
          <a:spcPct val="0"/>
        </a:spcAft>
        <a:defRPr sz="3033" b="1">
          <a:solidFill>
            <a:srgbClr val="006699"/>
          </a:solidFill>
          <a:latin typeface="Corbel"/>
          <a:ea typeface="+mj-ea"/>
          <a:cs typeface="Corbel"/>
        </a:defRPr>
      </a:lvl1pPr>
      <a:lvl2pPr algn="r" defTabSz="674567" rtl="0" eaLnBrk="1" fontAlgn="base" hangingPunct="1">
        <a:spcBef>
          <a:spcPct val="0"/>
        </a:spcBef>
        <a:spcAft>
          <a:spcPct val="0"/>
        </a:spcAft>
        <a:defRPr sz="1875" b="1">
          <a:solidFill>
            <a:srgbClr val="006699"/>
          </a:solidFill>
          <a:latin typeface="Tahoma" pitchFamily="34" charset="0"/>
        </a:defRPr>
      </a:lvl2pPr>
      <a:lvl3pPr algn="r" defTabSz="674567" rtl="0" eaLnBrk="1" fontAlgn="base" hangingPunct="1">
        <a:spcBef>
          <a:spcPct val="0"/>
        </a:spcBef>
        <a:spcAft>
          <a:spcPct val="0"/>
        </a:spcAft>
        <a:defRPr sz="1875" b="1">
          <a:solidFill>
            <a:srgbClr val="006699"/>
          </a:solidFill>
          <a:latin typeface="Tahoma" pitchFamily="34" charset="0"/>
        </a:defRPr>
      </a:lvl3pPr>
      <a:lvl4pPr algn="r" defTabSz="674567" rtl="0" eaLnBrk="1" fontAlgn="base" hangingPunct="1">
        <a:spcBef>
          <a:spcPct val="0"/>
        </a:spcBef>
        <a:spcAft>
          <a:spcPct val="0"/>
        </a:spcAft>
        <a:defRPr sz="1875" b="1">
          <a:solidFill>
            <a:srgbClr val="006699"/>
          </a:solidFill>
          <a:latin typeface="Tahoma" pitchFamily="34" charset="0"/>
        </a:defRPr>
      </a:lvl4pPr>
      <a:lvl5pPr algn="r" defTabSz="674567" rtl="0" eaLnBrk="1" fontAlgn="base" hangingPunct="1">
        <a:spcBef>
          <a:spcPct val="0"/>
        </a:spcBef>
        <a:spcAft>
          <a:spcPct val="0"/>
        </a:spcAft>
        <a:defRPr sz="1875" b="1">
          <a:solidFill>
            <a:srgbClr val="006699"/>
          </a:solidFill>
          <a:latin typeface="Tahoma" pitchFamily="34" charset="0"/>
        </a:defRPr>
      </a:lvl5pPr>
      <a:lvl6pPr marL="307885" algn="r" defTabSz="674567" rtl="0" eaLnBrk="1" fontAlgn="base" hangingPunct="1">
        <a:spcBef>
          <a:spcPct val="0"/>
        </a:spcBef>
        <a:spcAft>
          <a:spcPct val="0"/>
        </a:spcAft>
        <a:defRPr sz="1875" b="1">
          <a:solidFill>
            <a:srgbClr val="006699"/>
          </a:solidFill>
          <a:latin typeface="Tahoma" pitchFamily="34" charset="0"/>
        </a:defRPr>
      </a:lvl6pPr>
      <a:lvl7pPr marL="615770" algn="r" defTabSz="674567" rtl="0" eaLnBrk="1" fontAlgn="base" hangingPunct="1">
        <a:spcBef>
          <a:spcPct val="0"/>
        </a:spcBef>
        <a:spcAft>
          <a:spcPct val="0"/>
        </a:spcAft>
        <a:defRPr sz="1875" b="1">
          <a:solidFill>
            <a:srgbClr val="006699"/>
          </a:solidFill>
          <a:latin typeface="Tahoma" pitchFamily="34" charset="0"/>
        </a:defRPr>
      </a:lvl7pPr>
      <a:lvl8pPr marL="923654" algn="r" defTabSz="674567" rtl="0" eaLnBrk="1" fontAlgn="base" hangingPunct="1">
        <a:spcBef>
          <a:spcPct val="0"/>
        </a:spcBef>
        <a:spcAft>
          <a:spcPct val="0"/>
        </a:spcAft>
        <a:defRPr sz="1875" b="1">
          <a:solidFill>
            <a:srgbClr val="006699"/>
          </a:solidFill>
          <a:latin typeface="Tahoma" pitchFamily="34" charset="0"/>
        </a:defRPr>
      </a:lvl8pPr>
      <a:lvl9pPr marL="1231539" algn="r" defTabSz="674567" rtl="0" eaLnBrk="1" fontAlgn="base" hangingPunct="1">
        <a:spcBef>
          <a:spcPct val="0"/>
        </a:spcBef>
        <a:spcAft>
          <a:spcPct val="0"/>
        </a:spcAft>
        <a:defRPr sz="1875" b="1">
          <a:solidFill>
            <a:srgbClr val="006699"/>
          </a:solidFill>
          <a:latin typeface="Tahoma" pitchFamily="34" charset="0"/>
        </a:defRPr>
      </a:lvl9pPr>
    </p:titleStyle>
    <p:bodyStyle>
      <a:lvl1pPr marL="253363" indent="-253363" algn="l" defTabSz="674567" rtl="0" eaLnBrk="1" fontAlgn="base" hangingPunct="1">
        <a:spcBef>
          <a:spcPct val="20000"/>
        </a:spcBef>
        <a:spcAft>
          <a:spcPct val="0"/>
        </a:spcAft>
        <a:buClr>
          <a:srgbClr val="006699"/>
        </a:buClr>
        <a:buSzPct val="105000"/>
        <a:buFont typeface="Wingdings" charset="2"/>
        <a:buChar char=""/>
        <a:defRPr sz="2400">
          <a:solidFill>
            <a:schemeClr val="tx1"/>
          </a:solidFill>
          <a:latin typeface="Corbel"/>
          <a:ea typeface="+mn-ea"/>
          <a:cs typeface="Corbel"/>
        </a:defRPr>
      </a:lvl1pPr>
      <a:lvl2pPr marL="585788" indent="-249238" algn="l" defTabSz="674567" rtl="0" eaLnBrk="1" fontAlgn="base" hangingPunct="1">
        <a:spcBef>
          <a:spcPct val="20000"/>
        </a:spcBef>
        <a:spcAft>
          <a:spcPct val="0"/>
        </a:spcAft>
        <a:buClr>
          <a:srgbClr val="006699"/>
        </a:buClr>
        <a:buFont typeface="Wingdings" pitchFamily="2" charset="2"/>
        <a:buChar char="£"/>
        <a:tabLst/>
        <a:defRPr sz="2000">
          <a:solidFill>
            <a:schemeClr val="tx1"/>
          </a:solidFill>
          <a:latin typeface="Corbel"/>
          <a:cs typeface="Corbel"/>
        </a:defRPr>
      </a:lvl2pPr>
      <a:lvl3pPr marL="1025525" indent="-350838" algn="l" defTabSz="674567" rtl="0" eaLnBrk="1" fontAlgn="base" hangingPunct="1">
        <a:spcBef>
          <a:spcPct val="20000"/>
        </a:spcBef>
        <a:spcAft>
          <a:spcPct val="0"/>
        </a:spcAft>
        <a:buClr>
          <a:srgbClr val="006699"/>
        </a:buClr>
        <a:buFont typeface="Wingdings" pitchFamily="2" charset="2"/>
        <a:buChar char="¢"/>
        <a:tabLst/>
        <a:defRPr sz="1800">
          <a:solidFill>
            <a:schemeClr val="tx1"/>
          </a:solidFill>
          <a:latin typeface="Corbel"/>
          <a:cs typeface="Corbel"/>
        </a:defRPr>
      </a:lvl3pPr>
      <a:lvl4pPr marL="192085" indent="0" algn="l" defTabSz="674567" rtl="0" eaLnBrk="1" fontAlgn="base" hangingPunct="1">
        <a:lnSpc>
          <a:spcPct val="100000"/>
        </a:lnSpc>
        <a:spcBef>
          <a:spcPct val="20000"/>
        </a:spcBef>
        <a:spcAft>
          <a:spcPct val="0"/>
        </a:spcAft>
        <a:buFont typeface="Arial" charset="0"/>
        <a:buNone/>
        <a:tabLst/>
        <a:defRPr sz="1800">
          <a:solidFill>
            <a:srgbClr val="C00000"/>
          </a:solidFill>
          <a:latin typeface="Courier" charset="0"/>
          <a:ea typeface="Courier" charset="0"/>
          <a:cs typeface="Courier" charset="0"/>
        </a:defRPr>
      </a:lvl4pPr>
      <a:lvl5pPr marL="1436794" indent="-167840" algn="l" defTabSz="674567" rtl="0" eaLnBrk="1" fontAlgn="base" hangingPunct="1">
        <a:spcBef>
          <a:spcPct val="20000"/>
        </a:spcBef>
        <a:spcAft>
          <a:spcPct val="0"/>
        </a:spcAft>
        <a:buFont typeface="Wingdings" pitchFamily="2" charset="2"/>
        <a:buChar char="§"/>
        <a:defRPr sz="1300">
          <a:solidFill>
            <a:schemeClr val="tx1"/>
          </a:solidFill>
          <a:latin typeface="Courier" charset="0"/>
          <a:ea typeface="Courier" charset="0"/>
          <a:cs typeface="Courier" charset="0"/>
        </a:defRPr>
      </a:lvl5pPr>
      <a:lvl6pPr marL="180975" indent="0" algn="l" defTabSz="674567" rtl="0" eaLnBrk="1" fontAlgn="base" hangingPunct="1">
        <a:spcBef>
          <a:spcPct val="20000"/>
        </a:spcBef>
        <a:spcAft>
          <a:spcPct val="0"/>
        </a:spcAft>
        <a:buFont typeface="Wingdings" pitchFamily="2" charset="2"/>
        <a:buNone/>
        <a:tabLst/>
        <a:defRPr sz="1400" baseline="0">
          <a:solidFill>
            <a:schemeClr val="tx1"/>
          </a:solidFill>
          <a:latin typeface="+mn-lt"/>
        </a:defRPr>
      </a:lvl6pPr>
      <a:lvl7pPr marL="2052563"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7pPr>
      <a:lvl8pPr marL="2360448"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8pPr>
      <a:lvl9pPr marL="2668334"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9pPr>
    </p:bodyStyle>
    <p:otherStyle>
      <a:defPPr>
        <a:defRPr lang="es-ES"/>
      </a:defPPr>
      <a:lvl1pPr marL="0" algn="l" defTabSz="615770" rtl="0" eaLnBrk="1" latinLnBrk="0" hangingPunct="1">
        <a:defRPr sz="1200" kern="1200">
          <a:solidFill>
            <a:schemeClr val="tx1"/>
          </a:solidFill>
          <a:latin typeface="+mn-lt"/>
          <a:ea typeface="+mn-ea"/>
          <a:cs typeface="+mn-cs"/>
        </a:defRPr>
      </a:lvl1pPr>
      <a:lvl2pPr marL="307885" algn="l" defTabSz="615770" rtl="0" eaLnBrk="1" latinLnBrk="0" hangingPunct="1">
        <a:defRPr sz="1200" kern="1200">
          <a:solidFill>
            <a:schemeClr val="tx1"/>
          </a:solidFill>
          <a:latin typeface="+mn-lt"/>
          <a:ea typeface="+mn-ea"/>
          <a:cs typeface="+mn-cs"/>
        </a:defRPr>
      </a:lvl2pPr>
      <a:lvl3pPr marL="615770" algn="l" defTabSz="615770" rtl="0" eaLnBrk="1" latinLnBrk="0" hangingPunct="1">
        <a:defRPr sz="1200" kern="1200">
          <a:solidFill>
            <a:schemeClr val="tx1"/>
          </a:solidFill>
          <a:latin typeface="+mn-lt"/>
          <a:ea typeface="+mn-ea"/>
          <a:cs typeface="+mn-cs"/>
        </a:defRPr>
      </a:lvl3pPr>
      <a:lvl4pPr marL="923654" algn="l" defTabSz="615770" rtl="0" eaLnBrk="1" latinLnBrk="0" hangingPunct="1">
        <a:defRPr sz="1200" kern="1200">
          <a:solidFill>
            <a:schemeClr val="tx1"/>
          </a:solidFill>
          <a:latin typeface="+mn-lt"/>
          <a:ea typeface="+mn-ea"/>
          <a:cs typeface="+mn-cs"/>
        </a:defRPr>
      </a:lvl4pPr>
      <a:lvl5pPr marL="1231539" algn="l" defTabSz="615770" rtl="0" eaLnBrk="1" latinLnBrk="0" hangingPunct="1">
        <a:defRPr sz="1200" kern="1200">
          <a:solidFill>
            <a:schemeClr val="tx1"/>
          </a:solidFill>
          <a:latin typeface="+mn-lt"/>
          <a:ea typeface="+mn-ea"/>
          <a:cs typeface="+mn-cs"/>
        </a:defRPr>
      </a:lvl5pPr>
      <a:lvl6pPr marL="1539423" algn="l" defTabSz="615770" rtl="0" eaLnBrk="1" latinLnBrk="0" hangingPunct="1">
        <a:defRPr sz="1200" kern="1200">
          <a:solidFill>
            <a:schemeClr val="tx1"/>
          </a:solidFill>
          <a:latin typeface="+mn-lt"/>
          <a:ea typeface="+mn-ea"/>
          <a:cs typeface="+mn-cs"/>
        </a:defRPr>
      </a:lvl6pPr>
      <a:lvl7pPr marL="1847307" algn="l" defTabSz="615770" rtl="0" eaLnBrk="1" latinLnBrk="0" hangingPunct="1">
        <a:defRPr sz="1200" kern="1200">
          <a:solidFill>
            <a:schemeClr val="tx1"/>
          </a:solidFill>
          <a:latin typeface="+mn-lt"/>
          <a:ea typeface="+mn-ea"/>
          <a:cs typeface="+mn-cs"/>
        </a:defRPr>
      </a:lvl7pPr>
      <a:lvl8pPr marL="2155193" algn="l" defTabSz="615770" rtl="0" eaLnBrk="1" latinLnBrk="0" hangingPunct="1">
        <a:defRPr sz="1200" kern="1200">
          <a:solidFill>
            <a:schemeClr val="tx1"/>
          </a:solidFill>
          <a:latin typeface="+mn-lt"/>
          <a:ea typeface="+mn-ea"/>
          <a:cs typeface="+mn-cs"/>
        </a:defRPr>
      </a:lvl8pPr>
      <a:lvl9pPr marL="2463076" algn="l" defTabSz="61577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maps.googleapis.com/maps/api/geocode/json?address=lecc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zoetrope.io/tech-blog/brief-practical-introduction-mqtt-protocol-and-its-application-iot" TargetMode="External"/><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mqtt.org/"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hivemq.com/mqtt-essentials-part-9-last-will-and-testamen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qtt/mqtt.github.io/wiki/tools" TargetMode="External"/><Relationship Id="rId2" Type="http://schemas.openxmlformats.org/officeDocument/2006/relationships/hyperlink" Target="https://github.com/mqtt/mqtt.github.io/wiki/server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ot.eclipse.org/getting-started#sandboxes" TargetMode="External"/><Relationship Id="rId2" Type="http://schemas.openxmlformats.org/officeDocument/2006/relationships/hyperlink" Target="http://test.mosquitto.org/"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www.mqtt-dashboard.com/" TargetMode="External"/><Relationship Id="rId4" Type="http://schemas.openxmlformats.org/officeDocument/2006/relationships/hyperlink" Target="http://www.hivemq.com/try-ou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eclipse/paho.mqtt.python" TargetMode="External"/><Relationship Id="rId2" Type="http://schemas.openxmlformats.org/officeDocument/2006/relationships/hyperlink" Target="https://pypi.python.org/pypi/paho-mqtt" TargetMode="External"/><Relationship Id="rId1" Type="http://schemas.openxmlformats.org/officeDocument/2006/relationships/slideLayout" Target="../slideLayouts/slideLayout2.xml"/><Relationship Id="rId4" Type="http://schemas.openxmlformats.org/officeDocument/2006/relationships/hyperlink" Target="http://www.hivemq.com/demos/websocket-clien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sz="3600" dirty="0"/>
              <a:t>Intro to MQTT… with something of REST</a:t>
            </a:r>
          </a:p>
        </p:txBody>
      </p:sp>
      <p:sp>
        <p:nvSpPr>
          <p:cNvPr id="4" name="Marcador de contenido 3"/>
          <p:cNvSpPr>
            <a:spLocks noGrp="1"/>
          </p:cNvSpPr>
          <p:nvPr>
            <p:ph type="subTitle" sz="quarter" idx="1"/>
          </p:nvPr>
        </p:nvSpPr>
        <p:spPr/>
        <p:txBody>
          <a:bodyPr>
            <a:normAutofit/>
          </a:bodyPr>
          <a:lstStyle/>
          <a:p>
            <a:pPr marL="0" indent="0">
              <a:buNone/>
            </a:pPr>
            <a:r>
              <a:rPr lang="en-US" sz="3200" b="1">
                <a:solidFill>
                  <a:srgbClr val="0070C0"/>
                </a:solidFill>
              </a:rPr>
              <a:t>Pietro Manzoni</a:t>
            </a:r>
          </a:p>
          <a:p>
            <a:pPr marL="0" indent="0">
              <a:buNone/>
            </a:pPr>
            <a:r>
              <a:rPr lang="en-US" sz="2000" b="1" i="1">
                <a:solidFill>
                  <a:srgbClr val="002060"/>
                </a:solidFill>
              </a:rPr>
              <a:t>Universitat Politecnica de Valencia (UPV)</a:t>
            </a:r>
          </a:p>
          <a:p>
            <a:pPr marL="0" indent="0">
              <a:buNone/>
            </a:pPr>
            <a:r>
              <a:rPr lang="en-US" sz="2000" b="1" i="1">
                <a:solidFill>
                  <a:srgbClr val="002060"/>
                </a:solidFill>
              </a:rPr>
              <a:t>Valencia - SPAIN</a:t>
            </a:r>
          </a:p>
          <a:p>
            <a:pPr marL="0" indent="0">
              <a:buNone/>
            </a:pPr>
            <a:r>
              <a:rPr lang="en-US" sz="2000" b="1">
                <a:solidFill>
                  <a:srgbClr val="002060"/>
                </a:solidFill>
              </a:rPr>
              <a:t>pmanzoni@disca.upv.es </a:t>
            </a:r>
          </a:p>
          <a:p>
            <a:endParaRPr lang="en-US" sz="2800"/>
          </a:p>
        </p:txBody>
      </p:sp>
      <p:sp>
        <p:nvSpPr>
          <p:cNvPr id="3" name="Segnaposto numero diapositiva 2"/>
          <p:cNvSpPr>
            <a:spLocks noGrp="1"/>
          </p:cNvSpPr>
          <p:nvPr>
            <p:ph type="sldNum" sz="quarter" idx="10"/>
          </p:nvPr>
        </p:nvSpPr>
        <p:spPr/>
        <p:txBody>
          <a:bodyPr/>
          <a:lstStyle/>
          <a:p>
            <a:fld id="{B6F15528-21DE-4FAA-801E-634DDDAF4B2B}" type="slidenum">
              <a:rPr lang="en-US" smtClean="0"/>
              <a:pPr/>
              <a:t>1</a:t>
            </a:fld>
            <a:endParaRPr lang="en-US"/>
          </a:p>
        </p:txBody>
      </p:sp>
      <p:pic>
        <p:nvPicPr>
          <p:cNvPr id="6" name="Imagen 5">
            <a:extLst>
              <a:ext uri="{FF2B5EF4-FFF2-40B4-BE49-F238E27FC236}">
                <a16:creationId xmlns:a16="http://schemas.microsoft.com/office/drawing/2014/main" id="{9FB22EEE-863B-DA4B-A4F2-12DA9DB200B9}"/>
              </a:ext>
            </a:extLst>
          </p:cNvPr>
          <p:cNvPicPr>
            <a:picLocks noChangeAspect="1"/>
          </p:cNvPicPr>
          <p:nvPr/>
        </p:nvPicPr>
        <p:blipFill>
          <a:blip r:embed="rId2"/>
          <a:stretch>
            <a:fillRect/>
          </a:stretch>
        </p:blipFill>
        <p:spPr>
          <a:xfrm>
            <a:off x="5090272" y="2955625"/>
            <a:ext cx="4445000" cy="3086100"/>
          </a:xfrm>
          <a:prstGeom prst="rect">
            <a:avLst/>
          </a:prstGeom>
        </p:spPr>
      </p:pic>
    </p:spTree>
    <p:extLst>
      <p:ext uri="{BB962C8B-B14F-4D97-AF65-F5344CB8AC3E}">
        <p14:creationId xmlns:p14="http://schemas.microsoft.com/office/powerpoint/2010/main" val="299920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2"/>
          <p:cNvSpPr>
            <a:spLocks noGrp="1"/>
          </p:cNvSpPr>
          <p:nvPr>
            <p:ph type="title"/>
          </p:nvPr>
        </p:nvSpPr>
        <p:spPr/>
        <p:txBody>
          <a:bodyPr/>
          <a:lstStyle/>
          <a:p>
            <a:r>
              <a:rPr lang="en-US" noProof="0" dirty="0"/>
              <a:t>REST is widely used</a:t>
            </a:r>
          </a:p>
        </p:txBody>
      </p:sp>
      <p:sp>
        <p:nvSpPr>
          <p:cNvPr id="7" name="Marcador de contenido 6"/>
          <p:cNvSpPr>
            <a:spLocks noGrp="1"/>
          </p:cNvSpPr>
          <p:nvPr>
            <p:ph idx="1"/>
          </p:nvPr>
        </p:nvSpPr>
        <p:spPr/>
        <p:txBody>
          <a:bodyPr>
            <a:normAutofit/>
          </a:bodyPr>
          <a:lstStyle/>
          <a:p>
            <a:r>
              <a:rPr lang="en-US" dirty="0">
                <a:solidFill>
                  <a:srgbClr val="0070C0"/>
                </a:solidFill>
              </a:rPr>
              <a:t>Twitter</a:t>
            </a:r>
            <a:r>
              <a:rPr lang="en-US" noProof="0" dirty="0"/>
              <a:t>: </a:t>
            </a:r>
          </a:p>
          <a:p>
            <a:pPr lvl="1"/>
            <a:r>
              <a:rPr lang="en-US" dirty="0"/>
              <a:t>https://</a:t>
            </a:r>
            <a:r>
              <a:rPr lang="en-US" dirty="0" err="1"/>
              <a:t>developer.twitter.com</a:t>
            </a:r>
            <a:r>
              <a:rPr lang="en-US" dirty="0"/>
              <a:t>/</a:t>
            </a:r>
            <a:r>
              <a:rPr lang="en-US" dirty="0" err="1"/>
              <a:t>en</a:t>
            </a:r>
            <a:r>
              <a:rPr lang="en-US" dirty="0"/>
              <a:t>/docs/basics/getting-started</a:t>
            </a:r>
            <a:endParaRPr lang="en-US" noProof="0" dirty="0"/>
          </a:p>
          <a:p>
            <a:r>
              <a:rPr lang="en-US" dirty="0">
                <a:solidFill>
                  <a:srgbClr val="0070C0"/>
                </a:solidFill>
              </a:rPr>
              <a:t>Facebook</a:t>
            </a:r>
            <a:r>
              <a:rPr lang="en-US" noProof="0" dirty="0"/>
              <a:t>: </a:t>
            </a:r>
          </a:p>
          <a:p>
            <a:pPr lvl="1"/>
            <a:r>
              <a:rPr lang="en-US" dirty="0"/>
              <a:t>https://</a:t>
            </a:r>
            <a:r>
              <a:rPr lang="en-US" dirty="0" err="1"/>
              <a:t>developers.facebook.com</a:t>
            </a:r>
            <a:r>
              <a:rPr lang="en-US" dirty="0"/>
              <a:t>/docs/graph-</a:t>
            </a:r>
            <a:r>
              <a:rPr lang="en-US" dirty="0" err="1"/>
              <a:t>api</a:t>
            </a:r>
            <a:endParaRPr lang="en-US" noProof="0" dirty="0"/>
          </a:p>
          <a:p>
            <a:r>
              <a:rPr lang="en-US" dirty="0">
                <a:solidFill>
                  <a:srgbClr val="0070C0"/>
                </a:solidFill>
              </a:rPr>
              <a:t>Amazon</a:t>
            </a:r>
            <a:r>
              <a:rPr lang="en-US" noProof="0" dirty="0"/>
              <a:t> offers several REST services, e.g., for their S3 storage solution</a:t>
            </a:r>
          </a:p>
          <a:p>
            <a:pPr lvl="1"/>
            <a:r>
              <a:rPr lang="en-US" dirty="0"/>
              <a:t>https://</a:t>
            </a:r>
            <a:r>
              <a:rPr lang="en-US" dirty="0" err="1"/>
              <a:t>docs.aws.amazon.com</a:t>
            </a:r>
            <a:r>
              <a:rPr lang="en-US" dirty="0"/>
              <a:t>/AmazonS3/latest/API/</a:t>
            </a:r>
            <a:r>
              <a:rPr lang="en-US" dirty="0" err="1"/>
              <a:t>Welcome.html</a:t>
            </a:r>
            <a:endParaRPr lang="en-US" noProof="0" dirty="0"/>
          </a:p>
          <a:p>
            <a:r>
              <a:rPr lang="en-US" noProof="0" dirty="0">
                <a:solidFill>
                  <a:srgbClr val="0070C0"/>
                </a:solidFill>
              </a:rPr>
              <a:t>Tesla Model S </a:t>
            </a:r>
            <a:r>
              <a:rPr lang="en-US" noProof="0" dirty="0"/>
              <a:t>uses an (undocumented) REST API between the car systems and its Android/iOS apps.</a:t>
            </a:r>
          </a:p>
          <a:p>
            <a:pPr lvl="1"/>
            <a:r>
              <a:rPr lang="en-US" dirty="0"/>
              <a:t>https://</a:t>
            </a:r>
            <a:r>
              <a:rPr lang="en-US" dirty="0" err="1"/>
              <a:t>timdorr.docs.apiary.io</a:t>
            </a:r>
            <a:r>
              <a:rPr lang="en-US" dirty="0"/>
              <a:t>/#</a:t>
            </a:r>
            <a:endParaRPr lang="en-US" noProof="0" dirty="0"/>
          </a:p>
          <a:p>
            <a:r>
              <a:rPr lang="en-US" noProof="0" dirty="0">
                <a:solidFill>
                  <a:srgbClr val="C00000"/>
                </a:solidFill>
              </a:rPr>
              <a:t>Google Maps:</a:t>
            </a:r>
          </a:p>
          <a:p>
            <a:pPr lvl="1"/>
            <a:r>
              <a:rPr lang="en-US" noProof="0" dirty="0"/>
              <a:t>https://</a:t>
            </a:r>
            <a:r>
              <a:rPr lang="en-US" noProof="0" dirty="0" err="1"/>
              <a:t>developers.google.com</a:t>
            </a:r>
            <a:r>
              <a:rPr lang="en-US" noProof="0" dirty="0"/>
              <a:t>/maps/web-services/</a:t>
            </a:r>
          </a:p>
          <a:p>
            <a:pPr lvl="1"/>
            <a:r>
              <a:rPr lang="en-US" noProof="0" dirty="0"/>
              <a:t>Try: </a:t>
            </a:r>
            <a:r>
              <a:rPr lang="en-US" sz="1700" noProof="0" dirty="0">
                <a:solidFill>
                  <a:srgbClr val="0070C0"/>
                </a:solidFill>
                <a:latin typeface="Courier" charset="0"/>
                <a:ea typeface="Courier" charset="0"/>
                <a:cs typeface="Courier" charset="0"/>
                <a:hlinkClick r:id="rId2"/>
              </a:rPr>
              <a:t>http://maps.googleapis.com/maps/api/geocode/json?address=lecco</a:t>
            </a:r>
            <a:endParaRPr lang="en-US" noProof="0" dirty="0">
              <a:solidFill>
                <a:srgbClr val="0070C0"/>
              </a:solidFill>
              <a:latin typeface="Courier" charset="0"/>
              <a:ea typeface="Courier" charset="0"/>
              <a:cs typeface="Courier" charset="0"/>
            </a:endParaRPr>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10</a:t>
            </a:fld>
            <a:endParaRPr lang="en-US"/>
          </a:p>
        </p:txBody>
      </p:sp>
    </p:spTree>
    <p:extLst>
      <p:ext uri="{BB962C8B-B14F-4D97-AF65-F5344CB8AC3E}">
        <p14:creationId xmlns:p14="http://schemas.microsoft.com/office/powerpoint/2010/main" val="1993623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Wireshark view</a:t>
            </a:r>
          </a:p>
        </p:txBody>
      </p:sp>
      <p:sp>
        <p:nvSpPr>
          <p:cNvPr id="3" name="Marcador de número de diapositiva 2"/>
          <p:cNvSpPr>
            <a:spLocks noGrp="1"/>
          </p:cNvSpPr>
          <p:nvPr>
            <p:ph type="sldNum" sz="quarter" idx="10"/>
          </p:nvPr>
        </p:nvSpPr>
        <p:spPr/>
        <p:txBody>
          <a:bodyPr/>
          <a:lstStyle/>
          <a:p>
            <a:fld id="{BA658625-7B0B-EB4B-9306-964DC7C89793}" type="slidenum">
              <a:rPr lang="en-US" smtClean="0"/>
              <a:t>11</a:t>
            </a:fld>
            <a:endParaRPr lang="en-US"/>
          </a:p>
        </p:txBody>
      </p:sp>
      <p:pic>
        <p:nvPicPr>
          <p:cNvPr id="4" name="Imagen 3"/>
          <p:cNvPicPr>
            <a:picLocks noChangeAspect="1"/>
          </p:cNvPicPr>
          <p:nvPr/>
        </p:nvPicPr>
        <p:blipFill>
          <a:blip r:embed="rId2"/>
          <a:stretch>
            <a:fillRect/>
          </a:stretch>
        </p:blipFill>
        <p:spPr>
          <a:xfrm>
            <a:off x="158758" y="1028070"/>
            <a:ext cx="8275608" cy="331356"/>
          </a:xfrm>
          <a:prstGeom prst="rect">
            <a:avLst/>
          </a:prstGeom>
        </p:spPr>
      </p:pic>
      <p:pic>
        <p:nvPicPr>
          <p:cNvPr id="5" name="Imagen 4"/>
          <p:cNvPicPr>
            <a:picLocks noChangeAspect="1"/>
          </p:cNvPicPr>
          <p:nvPr/>
        </p:nvPicPr>
        <p:blipFill>
          <a:blip r:embed="rId3"/>
          <a:stretch>
            <a:fillRect/>
          </a:stretch>
        </p:blipFill>
        <p:spPr>
          <a:xfrm>
            <a:off x="158758" y="1582195"/>
            <a:ext cx="5045943" cy="1483058"/>
          </a:xfrm>
          <a:prstGeom prst="rect">
            <a:avLst/>
          </a:prstGeom>
        </p:spPr>
      </p:pic>
      <p:sp>
        <p:nvSpPr>
          <p:cNvPr id="9" name="Rectángulo 8"/>
          <p:cNvSpPr/>
          <p:nvPr/>
        </p:nvSpPr>
        <p:spPr bwMode="auto">
          <a:xfrm>
            <a:off x="2242869" y="2812211"/>
            <a:ext cx="6957325" cy="3528204"/>
          </a:xfrm>
          <a:prstGeom prst="rect">
            <a:avLst/>
          </a:prstGeom>
          <a:solidFill>
            <a:schemeClr val="bg1"/>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 name="Imagen 5"/>
          <p:cNvPicPr>
            <a:picLocks noChangeAspect="1"/>
          </p:cNvPicPr>
          <p:nvPr/>
        </p:nvPicPr>
        <p:blipFill rotWithShape="1">
          <a:blip r:embed="rId4"/>
          <a:srcRect l="1031" t="1100"/>
          <a:stretch/>
        </p:blipFill>
        <p:spPr>
          <a:xfrm>
            <a:off x="2346386" y="2919892"/>
            <a:ext cx="3111260" cy="2074719"/>
          </a:xfrm>
          <a:prstGeom prst="rect">
            <a:avLst/>
          </a:prstGeom>
        </p:spPr>
      </p:pic>
      <p:pic>
        <p:nvPicPr>
          <p:cNvPr id="8" name="Imagen 7"/>
          <p:cNvPicPr>
            <a:picLocks noChangeAspect="1"/>
          </p:cNvPicPr>
          <p:nvPr/>
        </p:nvPicPr>
        <p:blipFill>
          <a:blip r:embed="rId5"/>
          <a:stretch>
            <a:fillRect/>
          </a:stretch>
        </p:blipFill>
        <p:spPr>
          <a:xfrm>
            <a:off x="5831457" y="2873884"/>
            <a:ext cx="3319645" cy="3466531"/>
          </a:xfrm>
          <a:prstGeom prst="rect">
            <a:avLst/>
          </a:prstGeom>
        </p:spPr>
      </p:pic>
      <p:sp>
        <p:nvSpPr>
          <p:cNvPr id="10" name="Flecha curva 9"/>
          <p:cNvSpPr/>
          <p:nvPr/>
        </p:nvSpPr>
        <p:spPr bwMode="auto">
          <a:xfrm flipV="1">
            <a:off x="1167443" y="3184541"/>
            <a:ext cx="897145" cy="845389"/>
          </a:xfrm>
          <a:prstGeom prst="bentArrow">
            <a:avLst/>
          </a:prstGeom>
          <a:solidFill>
            <a:srgbClr val="0070C0"/>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1" name="Flecha curva 10"/>
          <p:cNvSpPr/>
          <p:nvPr/>
        </p:nvSpPr>
        <p:spPr bwMode="auto">
          <a:xfrm flipV="1">
            <a:off x="3588591" y="4994610"/>
            <a:ext cx="2047336" cy="831095"/>
          </a:xfrm>
          <a:prstGeom prst="bentArrow">
            <a:avLst>
              <a:gd name="adj1" fmla="val 9777"/>
              <a:gd name="adj2" fmla="val 25000"/>
              <a:gd name="adj3" fmla="val 50000"/>
              <a:gd name="adj4" fmla="val 56897"/>
            </a:avLst>
          </a:prstGeom>
          <a:solidFill>
            <a:srgbClr val="E2FDC5"/>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0716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noProof="0"/>
              <a:t>REST: the resources</a:t>
            </a:r>
            <a:endParaRPr lang="en-US" noProof="0" dirty="0"/>
          </a:p>
        </p:txBody>
      </p:sp>
      <p:sp>
        <p:nvSpPr>
          <p:cNvPr id="10241" name="Rectangle 5"/>
          <p:cNvSpPr>
            <a:spLocks noGrp="1" noChangeArrowheads="1"/>
          </p:cNvSpPr>
          <p:nvPr>
            <p:ph idx="1"/>
          </p:nvPr>
        </p:nvSpPr>
        <p:spPr/>
        <p:txBody>
          <a:bodyPr/>
          <a:lstStyle/>
          <a:p>
            <a:r>
              <a:rPr lang="en-US" noProof="0" dirty="0">
                <a:solidFill>
                  <a:srgbClr val="C00000"/>
                </a:solidFill>
              </a:rPr>
              <a:t>The key abstraction of information in REST is a resource.</a:t>
            </a:r>
          </a:p>
          <a:p>
            <a:r>
              <a:rPr lang="en-US" noProof="0" dirty="0"/>
              <a:t>A resource is a conceptual mapping to a set of entities</a:t>
            </a:r>
          </a:p>
          <a:p>
            <a:pPr lvl="1"/>
            <a:r>
              <a:rPr lang="en-US" noProof="0" dirty="0"/>
              <a:t>Any information that can be named can be a resource: a document or image, a temporal service (e.g. "today's weather in Los Angeles"), a collection of other resources, a non-virtual object (e.g. a person or a device), and so on</a:t>
            </a:r>
          </a:p>
          <a:p>
            <a:r>
              <a:rPr lang="en-US" noProof="0" dirty="0"/>
              <a:t>Represented with a global identifier (URI in HTTP). </a:t>
            </a:r>
            <a:br>
              <a:rPr lang="en-US" noProof="0" dirty="0"/>
            </a:br>
            <a:r>
              <a:rPr lang="en-US" noProof="0" dirty="0"/>
              <a:t>For example:</a:t>
            </a:r>
          </a:p>
          <a:p>
            <a:pPr lvl="1"/>
            <a:r>
              <a:rPr lang="es-ES_tradnl" dirty="0">
                <a:solidFill>
                  <a:srgbClr val="0070C0"/>
                </a:solidFill>
              </a:rPr>
              <a:t>http://</a:t>
            </a:r>
            <a:r>
              <a:rPr lang="es-ES_tradnl" dirty="0" err="1">
                <a:solidFill>
                  <a:srgbClr val="0070C0"/>
                </a:solidFill>
              </a:rPr>
              <a:t>www.acme.com</a:t>
            </a:r>
            <a:r>
              <a:rPr lang="es-ES_tradnl" dirty="0">
                <a:solidFill>
                  <a:srgbClr val="0070C0"/>
                </a:solidFill>
              </a:rPr>
              <a:t>/</a:t>
            </a:r>
            <a:r>
              <a:rPr lang="es-ES_tradnl" dirty="0" err="1">
                <a:solidFill>
                  <a:srgbClr val="0070C0"/>
                </a:solidFill>
              </a:rPr>
              <a:t>device-management</a:t>
            </a:r>
            <a:r>
              <a:rPr lang="es-ES_tradnl" dirty="0">
                <a:solidFill>
                  <a:srgbClr val="0070C0"/>
                </a:solidFill>
              </a:rPr>
              <a:t>/</a:t>
            </a:r>
            <a:r>
              <a:rPr lang="es-ES_tradnl" dirty="0" err="1">
                <a:solidFill>
                  <a:srgbClr val="0070C0"/>
                </a:solidFill>
              </a:rPr>
              <a:t>managed-devices</a:t>
            </a:r>
            <a:r>
              <a:rPr lang="es-ES_tradnl" dirty="0">
                <a:solidFill>
                  <a:srgbClr val="0070C0"/>
                </a:solidFill>
              </a:rPr>
              <a:t>/{</a:t>
            </a:r>
            <a:r>
              <a:rPr lang="es-ES_tradnl" dirty="0" err="1">
                <a:solidFill>
                  <a:srgbClr val="0070C0"/>
                </a:solidFill>
              </a:rPr>
              <a:t>device</a:t>
            </a:r>
            <a:r>
              <a:rPr lang="es-ES_tradnl" dirty="0">
                <a:solidFill>
                  <a:srgbClr val="0070C0"/>
                </a:solidFill>
              </a:rPr>
              <a:t>-id} </a:t>
            </a:r>
          </a:p>
          <a:p>
            <a:pPr lvl="1"/>
            <a:r>
              <a:rPr lang="es-ES_tradnl" dirty="0">
                <a:solidFill>
                  <a:srgbClr val="0070C0"/>
                </a:solidFill>
              </a:rPr>
              <a:t>http://</a:t>
            </a:r>
            <a:r>
              <a:rPr lang="es-ES_tradnl" dirty="0" err="1">
                <a:solidFill>
                  <a:srgbClr val="0070C0"/>
                </a:solidFill>
              </a:rPr>
              <a:t>www.potus.org</a:t>
            </a:r>
            <a:r>
              <a:rPr lang="es-ES_tradnl" dirty="0">
                <a:solidFill>
                  <a:srgbClr val="0070C0"/>
                </a:solidFill>
              </a:rPr>
              <a:t>/</a:t>
            </a:r>
            <a:r>
              <a:rPr lang="es-ES_tradnl" dirty="0" err="1">
                <a:solidFill>
                  <a:srgbClr val="0070C0"/>
                </a:solidFill>
              </a:rPr>
              <a:t>user-management</a:t>
            </a:r>
            <a:r>
              <a:rPr lang="es-ES_tradnl" dirty="0">
                <a:solidFill>
                  <a:srgbClr val="0070C0"/>
                </a:solidFill>
              </a:rPr>
              <a:t>/</a:t>
            </a:r>
            <a:r>
              <a:rPr lang="es-ES_tradnl" dirty="0" err="1">
                <a:solidFill>
                  <a:srgbClr val="0070C0"/>
                </a:solidFill>
              </a:rPr>
              <a:t>users</a:t>
            </a:r>
            <a:r>
              <a:rPr lang="es-ES_tradnl" dirty="0">
                <a:solidFill>
                  <a:srgbClr val="0070C0"/>
                </a:solidFill>
              </a:rPr>
              <a:t>/{id}</a:t>
            </a:r>
          </a:p>
          <a:p>
            <a:pPr lvl="1"/>
            <a:r>
              <a:rPr lang="en-US" noProof="0" dirty="0">
                <a:solidFill>
                  <a:srgbClr val="0070C0"/>
                </a:solidFill>
              </a:rPr>
              <a:t>http://</a:t>
            </a:r>
            <a:r>
              <a:rPr lang="en-US" noProof="0" dirty="0" err="1">
                <a:solidFill>
                  <a:srgbClr val="0070C0"/>
                </a:solidFill>
              </a:rPr>
              <a:t>www.library.edu</a:t>
            </a:r>
            <a:r>
              <a:rPr lang="en-US" noProof="0" dirty="0">
                <a:solidFill>
                  <a:srgbClr val="0070C0"/>
                </a:solidFill>
              </a:rPr>
              <a:t>/books/ISBN-0011/authors</a:t>
            </a:r>
          </a:p>
          <a:p>
            <a:pPr lvl="1"/>
            <a:endParaRPr lang="en-US" noProof="0" dirty="0"/>
          </a:p>
          <a:p>
            <a:r>
              <a:rPr lang="en-US" noProof="0" dirty="0"/>
              <a:t>As you traverse the path from more generic to more specific, you are navigating the data</a:t>
            </a:r>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12</a:t>
            </a:fld>
            <a:endParaRPr lang="en-US"/>
          </a:p>
        </p:txBody>
      </p:sp>
    </p:spTree>
    <p:extLst>
      <p:ext uri="{BB962C8B-B14F-4D97-AF65-F5344CB8AC3E}">
        <p14:creationId xmlns:p14="http://schemas.microsoft.com/office/powerpoint/2010/main" val="15807718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title"/>
          </p:nvPr>
        </p:nvSpPr>
        <p:spPr/>
        <p:txBody>
          <a:bodyPr/>
          <a:lstStyle/>
          <a:p>
            <a:r>
              <a:rPr lang="en-US" noProof="0" dirty="0">
                <a:latin typeface="Corbel" charset="0"/>
              </a:rPr>
              <a:t>Actions</a:t>
            </a:r>
          </a:p>
        </p:txBody>
      </p:sp>
      <p:sp>
        <p:nvSpPr>
          <p:cNvPr id="12289" name="Rectangle 10"/>
          <p:cNvSpPr>
            <a:spLocks noGrp="1" noChangeArrowheads="1"/>
          </p:cNvSpPr>
          <p:nvPr>
            <p:ph idx="1"/>
          </p:nvPr>
        </p:nvSpPr>
        <p:spPr/>
        <p:txBody>
          <a:bodyPr/>
          <a:lstStyle/>
          <a:p>
            <a:r>
              <a:rPr lang="en-US" sz="2708" noProof="0" dirty="0">
                <a:latin typeface="Corbel" charset="0"/>
              </a:rPr>
              <a:t>Represent the </a:t>
            </a:r>
            <a:r>
              <a:rPr lang="en-US" sz="2708" b="1" noProof="0" dirty="0">
                <a:latin typeface="Corbel" charset="0"/>
              </a:rPr>
              <a:t>operations</a:t>
            </a:r>
            <a:r>
              <a:rPr lang="en-US" sz="2708" noProof="0" dirty="0">
                <a:latin typeface="Corbel" charset="0"/>
              </a:rPr>
              <a:t> that can be performed on the  </a:t>
            </a:r>
            <a:r>
              <a:rPr lang="en-US" sz="2708" b="1" noProof="0" dirty="0">
                <a:latin typeface="Corbel" charset="0"/>
              </a:rPr>
              <a:t>resources</a:t>
            </a:r>
          </a:p>
          <a:p>
            <a:endParaRPr lang="en-US" sz="2708" noProof="0" dirty="0">
              <a:latin typeface="Corbel" charset="0"/>
            </a:endParaRPr>
          </a:p>
          <a:p>
            <a:r>
              <a:rPr lang="en-US" sz="2708" noProof="0" dirty="0">
                <a:latin typeface="Corbel" charset="0"/>
              </a:rPr>
              <a:t>HTTP GET </a:t>
            </a:r>
          </a:p>
          <a:p>
            <a:r>
              <a:rPr lang="en-US" sz="2708" noProof="0" dirty="0">
                <a:latin typeface="Corbel" charset="0"/>
              </a:rPr>
              <a:t>HTTP POST</a:t>
            </a:r>
          </a:p>
          <a:p>
            <a:r>
              <a:rPr lang="en-US" sz="2708" noProof="0" dirty="0">
                <a:latin typeface="Corbel" charset="0"/>
              </a:rPr>
              <a:t>HTTP PUT</a:t>
            </a:r>
          </a:p>
          <a:p>
            <a:r>
              <a:rPr lang="en-US" sz="2708" noProof="0" dirty="0">
                <a:latin typeface="Corbel" charset="0"/>
              </a:rPr>
              <a:t>HTTP DELETE</a:t>
            </a:r>
          </a:p>
        </p:txBody>
      </p:sp>
      <p:sp>
        <p:nvSpPr>
          <p:cNvPr id="3" name="Segnaposto numero diapositiva 2"/>
          <p:cNvSpPr>
            <a:spLocks noGrp="1"/>
          </p:cNvSpPr>
          <p:nvPr>
            <p:ph type="sldNum" sz="quarter" idx="10"/>
          </p:nvPr>
        </p:nvSpPr>
        <p:spPr/>
        <p:txBody>
          <a:bodyPr/>
          <a:lstStyle/>
          <a:p>
            <a:fld id="{BA658625-7B0B-EB4B-9306-964DC7C89793}" type="slidenum">
              <a:rPr lang="en-US" smtClean="0"/>
              <a:t>13</a:t>
            </a:fld>
            <a:endParaRPr lang="en-US"/>
          </a:p>
        </p:txBody>
      </p:sp>
      <p:pic>
        <p:nvPicPr>
          <p:cNvPr id="2" name="Imagen 1"/>
          <p:cNvPicPr>
            <a:picLocks noChangeAspect="1"/>
          </p:cNvPicPr>
          <p:nvPr/>
        </p:nvPicPr>
        <p:blipFill>
          <a:blip r:embed="rId2"/>
          <a:stretch>
            <a:fillRect/>
          </a:stretch>
        </p:blipFill>
        <p:spPr>
          <a:xfrm>
            <a:off x="3478940" y="2193392"/>
            <a:ext cx="6116382" cy="2795378"/>
          </a:xfrm>
          <a:prstGeom prst="rect">
            <a:avLst/>
          </a:prstGeom>
        </p:spPr>
      </p:pic>
    </p:spTree>
    <p:extLst>
      <p:ext uri="{BB962C8B-B14F-4D97-AF65-F5344CB8AC3E}">
        <p14:creationId xmlns:p14="http://schemas.microsoft.com/office/powerpoint/2010/main" val="215812900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Running example of a resource</a:t>
            </a:r>
            <a:r>
              <a:rPr lang="is-IS" dirty="0"/>
              <a:t>: a ‘todo’ list</a:t>
            </a:r>
            <a:r>
              <a:rPr lang="en-US" dirty="0"/>
              <a:t>	</a:t>
            </a:r>
          </a:p>
        </p:txBody>
      </p:sp>
      <p:sp>
        <p:nvSpPr>
          <p:cNvPr id="3" name="Marcador de contenido 2"/>
          <p:cNvSpPr>
            <a:spLocks noGrp="1"/>
          </p:cNvSpPr>
          <p:nvPr>
            <p:ph idx="1"/>
          </p:nvPr>
        </p:nvSpPr>
        <p:spPr/>
        <p:txBody>
          <a:bodyPr/>
          <a:lstStyle/>
          <a:p>
            <a:r>
              <a:rPr lang="en-US" dirty="0">
                <a:solidFill>
                  <a:srgbClr val="004FBA"/>
                </a:solidFill>
              </a:rPr>
              <a:t>&gt;&gt;&gt; tasks</a:t>
            </a:r>
          </a:p>
          <a:p>
            <a:r>
              <a:rPr lang="en-US" dirty="0"/>
              <a:t>[</a:t>
            </a:r>
          </a:p>
          <a:p>
            <a:r>
              <a:rPr lang="en-US" dirty="0"/>
              <a:t>{</a:t>
            </a:r>
            <a:r>
              <a:rPr lang="en-US" dirty="0">
                <a:solidFill>
                  <a:srgbClr val="00B050"/>
                </a:solidFill>
              </a:rPr>
              <a:t>'id'</a:t>
            </a:r>
            <a:r>
              <a:rPr lang="en-US" dirty="0"/>
              <a:t>: 2345, </a:t>
            </a:r>
            <a:r>
              <a:rPr lang="en-US" dirty="0">
                <a:solidFill>
                  <a:srgbClr val="00B050"/>
                </a:solidFill>
              </a:rPr>
              <a:t>'summary'</a:t>
            </a:r>
            <a:r>
              <a:rPr lang="en-US" dirty="0"/>
              <a:t>: 'recipe for tiramisu’, </a:t>
            </a:r>
            <a:r>
              <a:rPr lang="en-US" dirty="0">
                <a:solidFill>
                  <a:srgbClr val="00B050"/>
                </a:solidFill>
              </a:rPr>
              <a:t>'description'</a:t>
            </a:r>
            <a:r>
              <a:rPr lang="en-US" dirty="0"/>
              <a:t>: 'call mom and ask...’},</a:t>
            </a:r>
          </a:p>
          <a:p>
            <a:r>
              <a:rPr lang="en-US" dirty="0"/>
              <a:t>{</a:t>
            </a:r>
            <a:r>
              <a:rPr lang="en-US" dirty="0">
                <a:solidFill>
                  <a:srgbClr val="00B050"/>
                </a:solidFill>
              </a:rPr>
              <a:t>'id'</a:t>
            </a:r>
            <a:r>
              <a:rPr lang="en-US" dirty="0"/>
              <a:t>: 3657, </a:t>
            </a:r>
            <a:r>
              <a:rPr lang="en-US" dirty="0">
                <a:solidFill>
                  <a:srgbClr val="00B050"/>
                </a:solidFill>
              </a:rPr>
              <a:t>'summary'</a:t>
            </a:r>
            <a:r>
              <a:rPr lang="en-US" dirty="0"/>
              <a:t>: 'what to buy today’, </a:t>
            </a:r>
            <a:r>
              <a:rPr lang="en-US" dirty="0">
                <a:solidFill>
                  <a:srgbClr val="00B050"/>
                </a:solidFill>
              </a:rPr>
              <a:t>'description'</a:t>
            </a:r>
            <a:r>
              <a:rPr lang="en-US" dirty="0"/>
              <a:t>: '6 eggs, carrots, spaghetti’} </a:t>
            </a:r>
          </a:p>
          <a:p>
            <a:r>
              <a:rPr lang="en-US" dirty="0"/>
              <a:t>]</a:t>
            </a:r>
          </a:p>
          <a:p>
            <a:r>
              <a:rPr lang="en-US" dirty="0"/>
              <a:t> </a:t>
            </a:r>
          </a:p>
          <a:p>
            <a:r>
              <a:rPr lang="en-US" dirty="0">
                <a:solidFill>
                  <a:srgbClr val="004FBA"/>
                </a:solidFill>
              </a:rPr>
              <a:t>&gt;&gt;&gt; tasks[1]['id']</a:t>
            </a:r>
          </a:p>
          <a:p>
            <a:r>
              <a:rPr lang="en-US" dirty="0"/>
              <a:t>2345</a:t>
            </a:r>
          </a:p>
          <a:p>
            <a:r>
              <a:rPr lang="en-US" dirty="0"/>
              <a:t> </a:t>
            </a:r>
          </a:p>
          <a:p>
            <a:r>
              <a:rPr lang="en-US" dirty="0">
                <a:solidFill>
                  <a:srgbClr val="004FBA"/>
                </a:solidFill>
              </a:rPr>
              <a:t>&gt;&gt;&gt; tasks[1]</a:t>
            </a:r>
          </a:p>
          <a:p>
            <a:r>
              <a:rPr lang="en-US" dirty="0"/>
              <a:t>{</a:t>
            </a:r>
            <a:r>
              <a:rPr lang="en-US" dirty="0">
                <a:solidFill>
                  <a:srgbClr val="00B050"/>
                </a:solidFill>
              </a:rPr>
              <a:t>'id'</a:t>
            </a:r>
            <a:r>
              <a:rPr lang="en-US" dirty="0"/>
              <a:t>: 2345, </a:t>
            </a:r>
            <a:r>
              <a:rPr lang="en-US" dirty="0">
                <a:solidFill>
                  <a:srgbClr val="00B050"/>
                </a:solidFill>
              </a:rPr>
              <a:t>'summary'</a:t>
            </a:r>
            <a:r>
              <a:rPr lang="en-US" dirty="0"/>
              <a:t>: 'recipe for tiramisu’, </a:t>
            </a:r>
            <a:r>
              <a:rPr lang="en-US" dirty="0">
                <a:solidFill>
                  <a:srgbClr val="00B050"/>
                </a:solidFill>
              </a:rPr>
              <a:t>'description'</a:t>
            </a:r>
            <a:r>
              <a:rPr lang="en-US" dirty="0"/>
              <a:t>: 'call mom and ask...’} </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14</a:t>
            </a:fld>
            <a:endParaRPr lang="en-US"/>
          </a:p>
        </p:txBody>
      </p:sp>
    </p:spTree>
    <p:extLst>
      <p:ext uri="{BB962C8B-B14F-4D97-AF65-F5344CB8AC3E}">
        <p14:creationId xmlns:p14="http://schemas.microsoft.com/office/powerpoint/2010/main" val="1859338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noProof="0" dirty="0"/>
              <a:t>HTTP GET</a:t>
            </a:r>
          </a:p>
        </p:txBody>
      </p:sp>
      <p:sp>
        <p:nvSpPr>
          <p:cNvPr id="13313" name="Rectangle 3"/>
          <p:cNvSpPr>
            <a:spLocks noGrp="1" noChangeArrowheads="1"/>
          </p:cNvSpPr>
          <p:nvPr>
            <p:ph idx="1"/>
          </p:nvPr>
        </p:nvSpPr>
        <p:spPr/>
        <p:txBody>
          <a:bodyPr>
            <a:normAutofit/>
          </a:bodyPr>
          <a:lstStyle/>
          <a:p>
            <a:r>
              <a:rPr lang="en-US" noProof="0" dirty="0"/>
              <a:t>How clients ask for the information they seek.</a:t>
            </a:r>
          </a:p>
          <a:p>
            <a:r>
              <a:rPr lang="en-US" noProof="0" dirty="0"/>
              <a:t>Issuing a GET request transfers the data from the server to the client in some representation (JSON, XML, …)</a:t>
            </a:r>
            <a:br>
              <a:rPr lang="en-US" noProof="0" dirty="0"/>
            </a:br>
            <a:endParaRPr lang="en-US" sz="2800" noProof="0" dirty="0"/>
          </a:p>
          <a:p>
            <a:r>
              <a:rPr lang="it-IT" sz="2000" b="1" dirty="0">
                <a:latin typeface="Courier New" charset="0"/>
                <a:ea typeface="Courier New" charset="0"/>
                <a:cs typeface="Courier New" charset="0"/>
              </a:rPr>
              <a:t>GET /</a:t>
            </a:r>
            <a:r>
              <a:rPr lang="it-IT" sz="2000" b="1" dirty="0" err="1">
                <a:latin typeface="Courier New" charset="0"/>
                <a:ea typeface="Courier New" charset="0"/>
                <a:cs typeface="Courier New" charset="0"/>
              </a:rPr>
              <a:t>tasks</a:t>
            </a:r>
            <a:r>
              <a:rPr lang="it-IT" sz="2000" b="1" dirty="0">
                <a:latin typeface="Courier New" charset="0"/>
                <a:ea typeface="Courier New" charset="0"/>
                <a:cs typeface="Courier New" charset="0"/>
              </a:rPr>
              <a:t>/</a:t>
            </a:r>
          </a:p>
          <a:p>
            <a:pPr lvl="1"/>
            <a:r>
              <a:rPr lang="it-IT" dirty="0"/>
              <a:t>Return a </a:t>
            </a:r>
            <a:r>
              <a:rPr lang="it-IT" b="1" u="sng" dirty="0"/>
              <a:t>list</a:t>
            </a:r>
            <a:r>
              <a:rPr lang="it-IT" dirty="0"/>
              <a:t> of </a:t>
            </a:r>
            <a:r>
              <a:rPr lang="it-IT" dirty="0" err="1"/>
              <a:t>items</a:t>
            </a:r>
            <a:r>
              <a:rPr lang="it-IT" dirty="0"/>
              <a:t> on a </a:t>
            </a:r>
            <a:r>
              <a:rPr lang="it-IT" i="1" dirty="0" err="1"/>
              <a:t>todo</a:t>
            </a:r>
            <a:r>
              <a:rPr lang="it-IT" i="1" dirty="0"/>
              <a:t> list</a:t>
            </a:r>
            <a:r>
              <a:rPr lang="it-IT" dirty="0"/>
              <a:t>, in the format </a:t>
            </a:r>
            <a:br>
              <a:rPr lang="it-IT" dirty="0"/>
            </a:br>
            <a:r>
              <a:rPr lang="it-IT" dirty="0"/>
              <a:t>{"id": &lt;</a:t>
            </a:r>
            <a:r>
              <a:rPr lang="it-IT" dirty="0" err="1"/>
              <a:t>item_id</a:t>
            </a:r>
            <a:r>
              <a:rPr lang="it-IT" dirty="0"/>
              <a:t>&gt;, "</a:t>
            </a:r>
            <a:r>
              <a:rPr lang="it-IT" dirty="0" err="1"/>
              <a:t>summary</a:t>
            </a:r>
            <a:r>
              <a:rPr lang="it-IT" dirty="0"/>
              <a:t>": &lt;</a:t>
            </a:r>
            <a:r>
              <a:rPr lang="it-IT" dirty="0" err="1"/>
              <a:t>one-line</a:t>
            </a:r>
            <a:r>
              <a:rPr lang="it-IT" dirty="0"/>
              <a:t> </a:t>
            </a:r>
            <a:r>
              <a:rPr lang="it-IT" dirty="0" err="1"/>
              <a:t>summary</a:t>
            </a:r>
            <a:r>
              <a:rPr lang="it-IT" dirty="0"/>
              <a:t>&gt;}</a:t>
            </a:r>
          </a:p>
          <a:p>
            <a:endParaRPr lang="it-IT" dirty="0"/>
          </a:p>
          <a:p>
            <a:r>
              <a:rPr lang="it-IT" sz="2000" b="1" dirty="0">
                <a:latin typeface="Courier New" charset="0"/>
                <a:ea typeface="Courier New" charset="0"/>
                <a:cs typeface="Courier New" charset="0"/>
              </a:rPr>
              <a:t>GET /</a:t>
            </a:r>
            <a:r>
              <a:rPr lang="it-IT" sz="2000" b="1" dirty="0" err="1">
                <a:latin typeface="Courier New" charset="0"/>
                <a:ea typeface="Courier New" charset="0"/>
                <a:cs typeface="Courier New" charset="0"/>
              </a:rPr>
              <a:t>tasks</a:t>
            </a:r>
            <a:r>
              <a:rPr lang="it-IT" sz="2000" b="1" dirty="0">
                <a:latin typeface="Courier New" charset="0"/>
                <a:ea typeface="Courier New" charset="0"/>
                <a:cs typeface="Courier New" charset="0"/>
              </a:rPr>
              <a:t>/&lt;</a:t>
            </a:r>
            <a:r>
              <a:rPr lang="it-IT" sz="2000" b="1" dirty="0" err="1">
                <a:latin typeface="Courier New" charset="0"/>
                <a:ea typeface="Courier New" charset="0"/>
                <a:cs typeface="Courier New" charset="0"/>
              </a:rPr>
              <a:t>item_id</a:t>
            </a:r>
            <a:r>
              <a:rPr lang="it-IT" sz="2000" b="1" dirty="0">
                <a:latin typeface="Courier New" charset="0"/>
                <a:ea typeface="Courier New" charset="0"/>
                <a:cs typeface="Courier New" charset="0"/>
              </a:rPr>
              <a:t>&gt;/</a:t>
            </a:r>
          </a:p>
          <a:p>
            <a:pPr lvl="1"/>
            <a:r>
              <a:rPr lang="it-IT" dirty="0" err="1"/>
              <a:t>Fetch</a:t>
            </a:r>
            <a:r>
              <a:rPr lang="it-IT" dirty="0"/>
              <a:t> </a:t>
            </a:r>
            <a:r>
              <a:rPr lang="it-IT" dirty="0" err="1"/>
              <a:t>all</a:t>
            </a:r>
            <a:r>
              <a:rPr lang="it-IT" dirty="0"/>
              <a:t> </a:t>
            </a:r>
            <a:r>
              <a:rPr lang="it-IT" dirty="0" err="1"/>
              <a:t>available</a:t>
            </a:r>
            <a:r>
              <a:rPr lang="it-IT" dirty="0"/>
              <a:t> information for </a:t>
            </a:r>
            <a:r>
              <a:rPr lang="it-IT" b="1" u="sng" dirty="0"/>
              <a:t>a </a:t>
            </a:r>
            <a:r>
              <a:rPr lang="it-IT" b="1" u="sng" dirty="0" err="1"/>
              <a:t>specific</a:t>
            </a:r>
            <a:r>
              <a:rPr lang="it-IT" b="1" u="sng" dirty="0"/>
              <a:t> </a:t>
            </a:r>
            <a:r>
              <a:rPr lang="it-IT" b="1" u="sng" dirty="0" err="1"/>
              <a:t>todo</a:t>
            </a:r>
            <a:r>
              <a:rPr lang="it-IT" b="1" u="sng" dirty="0"/>
              <a:t> item</a:t>
            </a:r>
            <a:r>
              <a:rPr lang="it-IT" dirty="0"/>
              <a:t>, in the format </a:t>
            </a:r>
            <a:br>
              <a:rPr lang="it-IT" dirty="0"/>
            </a:br>
            <a:r>
              <a:rPr lang="it-IT" dirty="0"/>
              <a:t>{"id": &lt;</a:t>
            </a:r>
            <a:r>
              <a:rPr lang="it-IT" dirty="0" err="1"/>
              <a:t>item_id</a:t>
            </a:r>
            <a:r>
              <a:rPr lang="it-IT" dirty="0"/>
              <a:t>&gt;, "</a:t>
            </a:r>
            <a:r>
              <a:rPr lang="it-IT" dirty="0" err="1"/>
              <a:t>summary</a:t>
            </a:r>
            <a:r>
              <a:rPr lang="it-IT" dirty="0"/>
              <a:t>": &lt;</a:t>
            </a:r>
            <a:r>
              <a:rPr lang="it-IT" dirty="0" err="1"/>
              <a:t>one-line</a:t>
            </a:r>
            <a:r>
              <a:rPr lang="it-IT" dirty="0"/>
              <a:t> </a:t>
            </a:r>
            <a:r>
              <a:rPr lang="it-IT" dirty="0" err="1"/>
              <a:t>summary</a:t>
            </a:r>
            <a:r>
              <a:rPr lang="it-IT" dirty="0"/>
              <a:t>&gt;, "</a:t>
            </a:r>
            <a:r>
              <a:rPr lang="it-IT" dirty="0" err="1"/>
              <a:t>description</a:t>
            </a:r>
            <a:r>
              <a:rPr lang="it-IT" dirty="0"/>
              <a:t>" : &lt;free-</a:t>
            </a:r>
            <a:r>
              <a:rPr lang="it-IT" dirty="0" err="1"/>
              <a:t>form</a:t>
            </a:r>
            <a:r>
              <a:rPr lang="it-IT" dirty="0"/>
              <a:t> text </a:t>
            </a:r>
            <a:r>
              <a:rPr lang="it-IT" dirty="0" err="1"/>
              <a:t>field</a:t>
            </a:r>
            <a:r>
              <a:rPr lang="it-IT" dirty="0"/>
              <a:t>&gt;}</a:t>
            </a:r>
          </a:p>
          <a:p>
            <a:pPr lvl="3"/>
            <a:endParaRPr lang="en-US" sz="2000"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15</a:t>
            </a:fld>
            <a:endParaRPr lang="en-US"/>
          </a:p>
        </p:txBody>
      </p:sp>
    </p:spTree>
    <p:extLst>
      <p:ext uri="{BB962C8B-B14F-4D97-AF65-F5344CB8AC3E}">
        <p14:creationId xmlns:p14="http://schemas.microsoft.com/office/powerpoint/2010/main" val="2821726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noProof="0" dirty="0"/>
              <a:t>HTTP PUT, HTTP POST</a:t>
            </a:r>
          </a:p>
        </p:txBody>
      </p:sp>
      <p:sp>
        <p:nvSpPr>
          <p:cNvPr id="14337" name="Rectangle 3"/>
          <p:cNvSpPr>
            <a:spLocks noGrp="1" noChangeArrowheads="1"/>
          </p:cNvSpPr>
          <p:nvPr>
            <p:ph idx="1"/>
          </p:nvPr>
        </p:nvSpPr>
        <p:spPr/>
        <p:txBody>
          <a:bodyPr/>
          <a:lstStyle/>
          <a:p>
            <a:r>
              <a:rPr lang="en-US" noProof="0" dirty="0"/>
              <a:t>HTTP POST creates a resource</a:t>
            </a:r>
          </a:p>
          <a:p>
            <a:r>
              <a:rPr lang="en-US" noProof="0" dirty="0"/>
              <a:t>HTTP PUT updates a resource</a:t>
            </a:r>
          </a:p>
          <a:p>
            <a:endParaRPr lang="en-US" noProof="0" dirty="0"/>
          </a:p>
          <a:p>
            <a:r>
              <a:rPr lang="en-US" dirty="0"/>
              <a:t>POST /tasks/</a:t>
            </a:r>
            <a:r>
              <a:rPr lang="en-US" noProof="0" dirty="0"/>
              <a:t>  </a:t>
            </a:r>
          </a:p>
          <a:p>
            <a:pPr lvl="1"/>
            <a:r>
              <a:rPr lang="it-IT" dirty="0"/>
              <a:t>Create a new </a:t>
            </a:r>
            <a:r>
              <a:rPr lang="it-IT" dirty="0" err="1"/>
              <a:t>todo</a:t>
            </a:r>
            <a:r>
              <a:rPr lang="it-IT" dirty="0"/>
              <a:t> item. The </a:t>
            </a:r>
            <a:r>
              <a:rPr lang="it-IT" b="1" u="sng" dirty="0"/>
              <a:t>POST body </a:t>
            </a:r>
            <a:r>
              <a:rPr lang="it-IT" b="1" u="sng" dirty="0" err="1"/>
              <a:t>is</a:t>
            </a:r>
            <a:r>
              <a:rPr lang="it-IT" b="1" u="sng" dirty="0"/>
              <a:t> a JSON </a:t>
            </a:r>
            <a:r>
              <a:rPr lang="it-IT" b="1" u="sng" dirty="0" err="1"/>
              <a:t>object</a:t>
            </a:r>
            <a:r>
              <a:rPr lang="it-IT" b="1" u="sng" dirty="0"/>
              <a:t> </a:t>
            </a:r>
            <a:r>
              <a:rPr lang="it-IT" dirty="0"/>
              <a:t>with </a:t>
            </a:r>
            <a:r>
              <a:rPr lang="it-IT" dirty="0" err="1"/>
              <a:t>two</a:t>
            </a:r>
            <a:r>
              <a:rPr lang="it-IT" dirty="0"/>
              <a:t> </a:t>
            </a:r>
            <a:r>
              <a:rPr lang="it-IT" dirty="0" err="1"/>
              <a:t>fields</a:t>
            </a:r>
            <a:r>
              <a:rPr lang="it-IT" dirty="0"/>
              <a:t>: “</a:t>
            </a:r>
            <a:r>
              <a:rPr lang="it-IT" dirty="0" err="1"/>
              <a:t>summary</a:t>
            </a:r>
            <a:r>
              <a:rPr lang="it-IT" dirty="0"/>
              <a:t>” (must be under 120 </a:t>
            </a:r>
            <a:r>
              <a:rPr lang="it-IT" dirty="0" err="1"/>
              <a:t>characters</a:t>
            </a:r>
            <a:r>
              <a:rPr lang="it-IT" dirty="0"/>
              <a:t>, no </a:t>
            </a:r>
            <a:r>
              <a:rPr lang="it-IT" dirty="0" err="1"/>
              <a:t>newline</a:t>
            </a:r>
            <a:r>
              <a:rPr lang="it-IT" dirty="0"/>
              <a:t>), and “</a:t>
            </a:r>
            <a:r>
              <a:rPr lang="it-IT" dirty="0" err="1"/>
              <a:t>description</a:t>
            </a:r>
            <a:r>
              <a:rPr lang="it-IT" dirty="0"/>
              <a:t>” (free-</a:t>
            </a:r>
            <a:r>
              <a:rPr lang="it-IT" dirty="0" err="1"/>
              <a:t>form</a:t>
            </a:r>
            <a:r>
              <a:rPr lang="it-IT" dirty="0"/>
              <a:t> text </a:t>
            </a:r>
            <a:r>
              <a:rPr lang="it-IT" dirty="0" err="1"/>
              <a:t>field</a:t>
            </a:r>
            <a:r>
              <a:rPr lang="it-IT" dirty="0"/>
              <a:t>). </a:t>
            </a:r>
          </a:p>
          <a:p>
            <a:pPr lvl="1"/>
            <a:r>
              <a:rPr lang="it-IT" dirty="0"/>
              <a:t>On success, the status code </a:t>
            </a:r>
            <a:r>
              <a:rPr lang="it-IT" dirty="0" err="1"/>
              <a:t>is</a:t>
            </a:r>
            <a:r>
              <a:rPr lang="it-IT" dirty="0"/>
              <a:t> 201, and the </a:t>
            </a:r>
            <a:r>
              <a:rPr lang="it-IT" dirty="0" err="1"/>
              <a:t>response</a:t>
            </a:r>
            <a:r>
              <a:rPr lang="it-IT" dirty="0"/>
              <a:t> body </a:t>
            </a:r>
            <a:r>
              <a:rPr lang="it-IT" dirty="0" err="1"/>
              <a:t>is</a:t>
            </a:r>
            <a:r>
              <a:rPr lang="it-IT" dirty="0"/>
              <a:t> an </a:t>
            </a:r>
            <a:r>
              <a:rPr lang="it-IT" dirty="0" err="1"/>
              <a:t>object</a:t>
            </a:r>
            <a:r>
              <a:rPr lang="it-IT" dirty="0"/>
              <a:t> with </a:t>
            </a:r>
            <a:r>
              <a:rPr lang="it-IT" dirty="0" err="1"/>
              <a:t>one</a:t>
            </a:r>
            <a:r>
              <a:rPr lang="it-IT" dirty="0"/>
              <a:t> </a:t>
            </a:r>
            <a:r>
              <a:rPr lang="it-IT" dirty="0" err="1"/>
              <a:t>field</a:t>
            </a:r>
            <a:r>
              <a:rPr lang="it-IT" dirty="0"/>
              <a:t>: the id </a:t>
            </a:r>
            <a:r>
              <a:rPr lang="it-IT" dirty="0" err="1"/>
              <a:t>created</a:t>
            </a:r>
            <a:r>
              <a:rPr lang="it-IT" dirty="0"/>
              <a:t> by the server (e.g., { "id": 3792 }).</a:t>
            </a:r>
          </a:p>
          <a:p>
            <a:pPr lvl="1"/>
            <a:endParaRPr lang="en-US" noProof="0" dirty="0"/>
          </a:p>
          <a:p>
            <a:r>
              <a:rPr lang="it-IT" dirty="0"/>
              <a:t>PUT /</a:t>
            </a:r>
            <a:r>
              <a:rPr lang="it-IT" dirty="0" err="1"/>
              <a:t>tasks</a:t>
            </a:r>
            <a:r>
              <a:rPr lang="it-IT" dirty="0"/>
              <a:t>/&lt;</a:t>
            </a:r>
            <a:r>
              <a:rPr lang="it-IT" dirty="0" err="1"/>
              <a:t>item_id</a:t>
            </a:r>
            <a:r>
              <a:rPr lang="it-IT" dirty="0"/>
              <a:t>&gt;/</a:t>
            </a:r>
          </a:p>
          <a:p>
            <a:pPr lvl="1"/>
            <a:r>
              <a:rPr lang="it-IT" dirty="0" err="1"/>
              <a:t>Modify</a:t>
            </a:r>
            <a:r>
              <a:rPr lang="it-IT" dirty="0"/>
              <a:t> an </a:t>
            </a:r>
            <a:r>
              <a:rPr lang="it-IT" dirty="0" err="1"/>
              <a:t>existing</a:t>
            </a:r>
            <a:r>
              <a:rPr lang="it-IT" dirty="0"/>
              <a:t> task. The </a:t>
            </a:r>
            <a:r>
              <a:rPr lang="it-IT" b="1" u="sng" dirty="0"/>
              <a:t>PUT body </a:t>
            </a:r>
            <a:r>
              <a:rPr lang="it-IT" b="1" u="sng" dirty="0" err="1"/>
              <a:t>is</a:t>
            </a:r>
            <a:r>
              <a:rPr lang="it-IT" b="1" u="sng" dirty="0"/>
              <a:t> a JSON </a:t>
            </a:r>
            <a:r>
              <a:rPr lang="it-IT" b="1" u="sng" dirty="0" err="1"/>
              <a:t>object</a:t>
            </a:r>
            <a:r>
              <a:rPr lang="it-IT" b="1" u="sng" dirty="0"/>
              <a:t> </a:t>
            </a:r>
            <a:r>
              <a:rPr lang="it-IT" dirty="0"/>
              <a:t>with </a:t>
            </a:r>
            <a:r>
              <a:rPr lang="it-IT" dirty="0" err="1"/>
              <a:t>two</a:t>
            </a:r>
            <a:r>
              <a:rPr lang="it-IT" dirty="0"/>
              <a:t> </a:t>
            </a:r>
            <a:r>
              <a:rPr lang="it-IT" dirty="0" err="1"/>
              <a:t>fields</a:t>
            </a:r>
            <a:r>
              <a:rPr lang="it-IT" dirty="0"/>
              <a:t>: “</a:t>
            </a:r>
            <a:r>
              <a:rPr lang="it-IT" dirty="0" err="1"/>
              <a:t>summary</a:t>
            </a:r>
            <a:r>
              <a:rPr lang="it-IT" dirty="0"/>
              <a:t>” (must be under 120 </a:t>
            </a:r>
            <a:r>
              <a:rPr lang="it-IT" dirty="0" err="1"/>
              <a:t>characters</a:t>
            </a:r>
            <a:r>
              <a:rPr lang="it-IT" dirty="0"/>
              <a:t>, no </a:t>
            </a:r>
            <a:r>
              <a:rPr lang="it-IT" dirty="0" err="1"/>
              <a:t>newline</a:t>
            </a:r>
            <a:r>
              <a:rPr lang="it-IT" dirty="0"/>
              <a:t>), and “</a:t>
            </a:r>
            <a:r>
              <a:rPr lang="it-IT" dirty="0" err="1"/>
              <a:t>description</a:t>
            </a:r>
            <a:r>
              <a:rPr lang="it-IT" dirty="0"/>
              <a:t>” (free-</a:t>
            </a:r>
            <a:r>
              <a:rPr lang="it-IT" dirty="0" err="1"/>
              <a:t>form</a:t>
            </a:r>
            <a:r>
              <a:rPr lang="it-IT" dirty="0"/>
              <a:t> text </a:t>
            </a:r>
            <a:r>
              <a:rPr lang="it-IT" dirty="0" err="1"/>
              <a:t>field</a:t>
            </a:r>
            <a:r>
              <a:rPr lang="it-IT" dirty="0"/>
              <a:t>).</a:t>
            </a:r>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16</a:t>
            </a:fld>
            <a:endParaRPr lang="en-US"/>
          </a:p>
        </p:txBody>
      </p:sp>
    </p:spTree>
    <p:extLst>
      <p:ext uri="{BB962C8B-B14F-4D97-AF65-F5344CB8AC3E}">
        <p14:creationId xmlns:p14="http://schemas.microsoft.com/office/powerpoint/2010/main" val="2349601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HTTP PATCH</a:t>
            </a:r>
            <a:endParaRPr lang="en-US" dirty="0"/>
          </a:p>
        </p:txBody>
      </p:sp>
      <p:sp>
        <p:nvSpPr>
          <p:cNvPr id="3" name="Marcador de contenido 2"/>
          <p:cNvSpPr>
            <a:spLocks noGrp="1"/>
          </p:cNvSpPr>
          <p:nvPr>
            <p:ph idx="1"/>
          </p:nvPr>
        </p:nvSpPr>
        <p:spPr/>
        <p:txBody>
          <a:bodyPr>
            <a:normAutofit fontScale="77500" lnSpcReduction="20000"/>
          </a:bodyPr>
          <a:lstStyle/>
          <a:p>
            <a:r>
              <a:rPr lang="en-US" dirty="0"/>
              <a:t>PATCH is defined in RFC 5789. It requests that </a:t>
            </a:r>
            <a:r>
              <a:rPr lang="en-US" b="1" dirty="0">
                <a:solidFill>
                  <a:srgbClr val="0070C0"/>
                </a:solidFill>
              </a:rPr>
              <a:t>a set of changes</a:t>
            </a:r>
            <a:r>
              <a:rPr lang="en-US" dirty="0"/>
              <a:t> described in the request entity be applied to the resource identified by the Request- URI. </a:t>
            </a:r>
            <a:br>
              <a:rPr lang="en-US" dirty="0"/>
            </a:br>
            <a:r>
              <a:rPr lang="en-US" dirty="0"/>
              <a:t>Let's look at an example:</a:t>
            </a:r>
          </a:p>
          <a:p>
            <a:pPr lvl="3"/>
            <a:r>
              <a:rPr lang="en-US" dirty="0">
                <a:solidFill>
                  <a:srgbClr val="0070C0"/>
                </a:solidFill>
              </a:rPr>
              <a:t>{</a:t>
            </a:r>
          </a:p>
          <a:p>
            <a:pPr lvl="3"/>
            <a:r>
              <a:rPr lang="en-US" dirty="0">
                <a:solidFill>
                  <a:srgbClr val="0070C0"/>
                </a:solidFill>
              </a:rPr>
              <a:t>	'id': 3657, </a:t>
            </a:r>
          </a:p>
          <a:p>
            <a:pPr lvl="3"/>
            <a:r>
              <a:rPr lang="en-US" dirty="0">
                <a:solidFill>
                  <a:srgbClr val="0070C0"/>
                </a:solidFill>
              </a:rPr>
              <a:t>	'summary': 'what to buy today’, </a:t>
            </a:r>
          </a:p>
          <a:p>
            <a:pPr lvl="3"/>
            <a:r>
              <a:rPr lang="en-US" dirty="0">
                <a:solidFill>
                  <a:srgbClr val="0070C0"/>
                </a:solidFill>
              </a:rPr>
              <a:t>	'description': '6 eggs, carrots, spaghetti’</a:t>
            </a:r>
          </a:p>
          <a:p>
            <a:pPr lvl="3"/>
            <a:r>
              <a:rPr lang="en-US" dirty="0">
                <a:solidFill>
                  <a:srgbClr val="0070C0"/>
                </a:solidFill>
              </a:rPr>
              <a:t>} </a:t>
            </a:r>
            <a:endParaRPr lang="en-US" dirty="0"/>
          </a:p>
          <a:p>
            <a:r>
              <a:rPr lang="en-US" dirty="0"/>
              <a:t>If you want to modify this entry, you choose between PUT and PATCH. A PUT might look like this:</a:t>
            </a:r>
          </a:p>
          <a:p>
            <a:pPr lvl="3"/>
            <a:r>
              <a:rPr lang="en-US" dirty="0"/>
              <a:t>PUT /tasks/3657/</a:t>
            </a:r>
          </a:p>
          <a:p>
            <a:pPr lvl="3"/>
            <a:r>
              <a:rPr lang="en-US" dirty="0">
                <a:solidFill>
                  <a:srgbClr val="0070C0"/>
                </a:solidFill>
              </a:rPr>
              <a:t>{</a:t>
            </a:r>
          </a:p>
          <a:p>
            <a:pPr lvl="3"/>
            <a:r>
              <a:rPr lang="en-US" dirty="0">
                <a:solidFill>
                  <a:srgbClr val="0070C0"/>
                </a:solidFill>
              </a:rPr>
              <a:t>	'id': 3657, </a:t>
            </a:r>
          </a:p>
          <a:p>
            <a:pPr lvl="3"/>
            <a:r>
              <a:rPr lang="en-US" dirty="0">
                <a:solidFill>
                  <a:srgbClr val="0070C0"/>
                </a:solidFill>
              </a:rPr>
              <a:t>	'summary': 'what to buy today’, </a:t>
            </a:r>
          </a:p>
          <a:p>
            <a:pPr lvl="3"/>
            <a:r>
              <a:rPr lang="en-US" dirty="0">
                <a:solidFill>
                  <a:srgbClr val="0070C0"/>
                </a:solidFill>
              </a:rPr>
              <a:t>	'description': '6 eggs, carrots, spaghetti, </a:t>
            </a:r>
            <a:r>
              <a:rPr lang="en-US" dirty="0"/>
              <a:t>bread</a:t>
            </a:r>
            <a:r>
              <a:rPr lang="en-US" dirty="0">
                <a:solidFill>
                  <a:srgbClr val="0070C0"/>
                </a:solidFill>
              </a:rPr>
              <a:t>’</a:t>
            </a:r>
          </a:p>
          <a:p>
            <a:pPr lvl="3"/>
            <a:r>
              <a:rPr lang="en-US" dirty="0">
                <a:solidFill>
                  <a:srgbClr val="0070C0"/>
                </a:solidFill>
              </a:rPr>
              <a:t>} </a:t>
            </a:r>
            <a:endParaRPr lang="en-US" dirty="0"/>
          </a:p>
          <a:p>
            <a:r>
              <a:rPr lang="en-US" dirty="0"/>
              <a:t>You can accomplish the same using PATCH:  </a:t>
            </a:r>
          </a:p>
          <a:p>
            <a:pPr lvl="3"/>
            <a:r>
              <a:rPr lang="en-US" dirty="0"/>
              <a:t>PATCH /tasks/3657/</a:t>
            </a:r>
          </a:p>
          <a:p>
            <a:pPr lvl="3"/>
            <a:r>
              <a:rPr lang="en-US" dirty="0">
                <a:solidFill>
                  <a:srgbClr val="0070C0"/>
                </a:solidFill>
              </a:rPr>
              <a:t>{</a:t>
            </a:r>
          </a:p>
          <a:p>
            <a:pPr lvl="3"/>
            <a:r>
              <a:rPr lang="en-US" dirty="0">
                <a:solidFill>
                  <a:srgbClr val="0070C0"/>
                </a:solidFill>
              </a:rPr>
              <a:t>	'description': '6 eggs, carrots, spaghetti, </a:t>
            </a:r>
            <a:r>
              <a:rPr lang="en-US" dirty="0"/>
              <a:t>bread</a:t>
            </a:r>
            <a:r>
              <a:rPr lang="en-US" dirty="0">
                <a:solidFill>
                  <a:srgbClr val="0070C0"/>
                </a:solidFill>
              </a:rPr>
              <a:t>’</a:t>
            </a:r>
          </a:p>
          <a:p>
            <a:pPr lvl="3"/>
            <a:r>
              <a:rPr lang="en-US" dirty="0">
                <a:solidFill>
                  <a:srgbClr val="0070C0"/>
                </a:solidFill>
              </a:rPr>
              <a:t>}</a:t>
            </a:r>
            <a:endParaRPr lang="en-US" dirty="0"/>
          </a:p>
          <a:p>
            <a:r>
              <a:rPr lang="en-US" dirty="0"/>
              <a:t>The PUT included all of the parameters on this user, while PATCH only included the one that was being modified. </a:t>
            </a:r>
          </a:p>
          <a:p>
            <a:pPr lvl="1"/>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17</a:t>
            </a:fld>
            <a:endParaRPr lang="en-US" dirty="0"/>
          </a:p>
        </p:txBody>
      </p:sp>
    </p:spTree>
    <p:extLst>
      <p:ext uri="{BB962C8B-B14F-4D97-AF65-F5344CB8AC3E}">
        <p14:creationId xmlns:p14="http://schemas.microsoft.com/office/powerpoint/2010/main" val="507875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hape 331"/>
          <p:cNvSpPr>
            <a:spLocks noChangeArrowheads="1"/>
          </p:cNvSpPr>
          <p:nvPr/>
        </p:nvSpPr>
        <p:spPr bwMode="auto">
          <a:xfrm>
            <a:off x="4782741" y="5860785"/>
            <a:ext cx="80486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cxnSp>
        <p:nvCxnSpPr>
          <p:cNvPr id="39938" name="Shape 332"/>
          <p:cNvCxnSpPr>
            <a:cxnSpLocks noChangeShapeType="1"/>
          </p:cNvCxnSpPr>
          <p:nvPr/>
        </p:nvCxnSpPr>
        <p:spPr bwMode="auto">
          <a:xfrm rot="10800000" flipH="1">
            <a:off x="2705234" y="2342092"/>
            <a:ext cx="3876410" cy="749829"/>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39" name="Shape 333"/>
          <p:cNvCxnSpPr>
            <a:cxnSpLocks noChangeShapeType="1"/>
          </p:cNvCxnSpPr>
          <p:nvPr/>
        </p:nvCxnSpPr>
        <p:spPr bwMode="auto">
          <a:xfrm rot="10800000" flipH="1">
            <a:off x="2705234" y="3043768"/>
            <a:ext cx="4968478" cy="4815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40" name="Shape 334"/>
          <p:cNvCxnSpPr>
            <a:cxnSpLocks noChangeShapeType="1"/>
          </p:cNvCxnSpPr>
          <p:nvPr/>
        </p:nvCxnSpPr>
        <p:spPr bwMode="auto">
          <a:xfrm>
            <a:off x="2705234" y="3091921"/>
            <a:ext cx="4498975" cy="96652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41" name="Shape 335"/>
          <p:cNvCxnSpPr>
            <a:cxnSpLocks noChangeShapeType="1"/>
          </p:cNvCxnSpPr>
          <p:nvPr/>
        </p:nvCxnSpPr>
        <p:spPr bwMode="auto">
          <a:xfrm>
            <a:off x="2705234" y="3091921"/>
            <a:ext cx="3406907" cy="159080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42" name="Shape 336"/>
          <p:cNvCxnSpPr>
            <a:cxnSpLocks noChangeShapeType="1"/>
          </p:cNvCxnSpPr>
          <p:nvPr/>
        </p:nvCxnSpPr>
        <p:spPr bwMode="auto">
          <a:xfrm>
            <a:off x="2705235" y="3091921"/>
            <a:ext cx="2148019" cy="191584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39943" name="Shape 337"/>
          <p:cNvSpPr txBox="1">
            <a:spLocks noChangeArrowheads="1"/>
          </p:cNvSpPr>
          <p:nvPr/>
        </p:nvSpPr>
        <p:spPr bwMode="auto">
          <a:xfrm>
            <a:off x="4935802" y="1053969"/>
            <a:ext cx="4609042" cy="400711"/>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9043" tIns="49507" rIns="99043" bIns="49507"/>
          <a:lstStyle/>
          <a:p>
            <a:pPr algn="ctr">
              <a:buSzPct val="25000"/>
            </a:pPr>
            <a:r>
              <a:rPr lang="es-ES" sz="1950" b="1" dirty="0" err="1">
                <a:solidFill>
                  <a:srgbClr val="FFFFFF"/>
                </a:solidFill>
                <a:latin typeface="Consolas" charset="0"/>
                <a:cs typeface="Consolas" charset="0"/>
                <a:sym typeface="Consolas" charset="0"/>
              </a:rPr>
              <a:t>all-lights.floor-d.example.com</a:t>
            </a:r>
            <a:endParaRPr lang="es-ES" sz="1950" b="1" dirty="0">
              <a:solidFill>
                <a:srgbClr val="FFFFFF"/>
              </a:solidFill>
              <a:latin typeface="Consolas" charset="0"/>
              <a:cs typeface="Consolas" charset="0"/>
              <a:sym typeface="Consolas" charset="0"/>
            </a:endParaRPr>
          </a:p>
        </p:txBody>
      </p:sp>
      <p:pic>
        <p:nvPicPr>
          <p:cNvPr id="39944" name="Shape 33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477" y="2367889"/>
            <a:ext cx="1415388" cy="1401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5" name="Shape 339"/>
          <p:cNvSpPr txBox="1">
            <a:spLocks noChangeArrowheads="1"/>
          </p:cNvSpPr>
          <p:nvPr/>
        </p:nvSpPr>
        <p:spPr bwMode="auto">
          <a:xfrm>
            <a:off x="794545" y="1053969"/>
            <a:ext cx="2533254" cy="40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3" tIns="49507" rIns="99043" bIns="49507"/>
          <a:lstStyle/>
          <a:p>
            <a:pPr algn="ctr">
              <a:buSzPct val="25000"/>
            </a:pPr>
            <a:r>
              <a:rPr lang="es-ES" sz="1950" b="1">
                <a:solidFill>
                  <a:srgbClr val="000000"/>
                </a:solidFill>
                <a:latin typeface="Consolas" charset="0"/>
                <a:cs typeface="Consolas" charset="0"/>
                <a:sym typeface="Consolas" charset="0"/>
              </a:rPr>
              <a:t>GET /status/power</a:t>
            </a:r>
          </a:p>
        </p:txBody>
      </p:sp>
      <p:sp>
        <p:nvSpPr>
          <p:cNvPr id="39946" name="Shape 340"/>
          <p:cNvSpPr txBox="1">
            <a:spLocks noChangeArrowheads="1"/>
          </p:cNvSpPr>
          <p:nvPr/>
        </p:nvSpPr>
        <p:spPr bwMode="auto">
          <a:xfrm>
            <a:off x="725752" y="3953537"/>
            <a:ext cx="2670837" cy="699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3" tIns="49507" rIns="99043" bIns="49507"/>
          <a:lstStyle/>
          <a:p>
            <a:pPr algn="ctr">
              <a:buSzPct val="25000"/>
            </a:pPr>
            <a:r>
              <a:rPr lang="es-ES" sz="1950" b="1">
                <a:solidFill>
                  <a:srgbClr val="000000"/>
                </a:solidFill>
                <a:latin typeface="Consolas" charset="0"/>
                <a:cs typeface="Consolas" charset="0"/>
                <a:sym typeface="Consolas" charset="0"/>
              </a:rPr>
              <a:t>PUT /control/onoff</a:t>
            </a:r>
          </a:p>
          <a:p>
            <a:pPr algn="ctr"/>
            <a:endParaRPr lang="en-US" sz="1950" b="1">
              <a:solidFill>
                <a:srgbClr val="000000"/>
              </a:solidFill>
              <a:latin typeface="Consolas" charset="0"/>
              <a:cs typeface="Consolas" charset="0"/>
              <a:sym typeface="Consolas" charset="0"/>
            </a:endParaRPr>
          </a:p>
          <a:p>
            <a:pPr algn="ctr">
              <a:buSzPct val="25000"/>
            </a:pPr>
            <a:r>
              <a:rPr lang="es-ES" sz="1950" b="1">
                <a:solidFill>
                  <a:srgbClr val="000000"/>
                </a:solidFill>
                <a:latin typeface="Consolas" charset="0"/>
                <a:cs typeface="Consolas" charset="0"/>
                <a:sym typeface="Consolas" charset="0"/>
              </a:rPr>
              <a:t>PUT /control/color</a:t>
            </a:r>
            <a:br>
              <a:rPr lang="es-ES" sz="1950" b="1">
                <a:solidFill>
                  <a:srgbClr val="000000"/>
                </a:solidFill>
                <a:latin typeface="Consolas" charset="0"/>
                <a:cs typeface="Consolas" charset="0"/>
                <a:sym typeface="Consolas" charset="0"/>
              </a:rPr>
            </a:br>
            <a:r>
              <a:rPr lang="es-ES" sz="1950" b="1">
                <a:solidFill>
                  <a:srgbClr val="000000"/>
                </a:solidFill>
                <a:latin typeface="Consolas" charset="0"/>
                <a:cs typeface="Consolas" charset="0"/>
                <a:sym typeface="Consolas" charset="0"/>
              </a:rPr>
              <a:t>#00</a:t>
            </a:r>
            <a:r>
              <a:rPr lang="es-ES" sz="1950" b="1">
                <a:solidFill>
                  <a:srgbClr val="00B050"/>
                </a:solidFill>
                <a:latin typeface="Consolas" charset="0"/>
                <a:cs typeface="Consolas" charset="0"/>
                <a:sym typeface="Consolas" charset="0"/>
              </a:rPr>
              <a:t>FF</a:t>
            </a:r>
            <a:r>
              <a:rPr lang="es-ES" sz="1950" b="1">
                <a:solidFill>
                  <a:srgbClr val="000000"/>
                </a:solidFill>
                <a:latin typeface="Consolas" charset="0"/>
                <a:cs typeface="Consolas" charset="0"/>
                <a:sym typeface="Consolas" charset="0"/>
              </a:rPr>
              <a:t>00</a:t>
            </a:r>
          </a:p>
        </p:txBody>
      </p:sp>
      <p:sp>
        <p:nvSpPr>
          <p:cNvPr id="39947" name="Shape 341"/>
          <p:cNvSpPr>
            <a:spLocks noGrp="1"/>
          </p:cNvSpPr>
          <p:nvPr>
            <p:ph type="title"/>
          </p:nvPr>
        </p:nvSpPr>
        <p:spPr/>
        <p:txBody>
          <a:bodyPr/>
          <a:lstStyle/>
          <a:p>
            <a:r>
              <a:rPr lang="en-US" noProof="0" dirty="0"/>
              <a:t>REST for devices control</a:t>
            </a:r>
          </a:p>
        </p:txBody>
      </p:sp>
      <p:sp>
        <p:nvSpPr>
          <p:cNvPr id="3" name="Segnaposto numero diapositiva 2"/>
          <p:cNvSpPr>
            <a:spLocks noGrp="1"/>
          </p:cNvSpPr>
          <p:nvPr>
            <p:ph type="sldNum" sz="quarter" idx="10"/>
          </p:nvPr>
        </p:nvSpPr>
        <p:spPr/>
        <p:txBody>
          <a:bodyPr/>
          <a:lstStyle/>
          <a:p>
            <a:fld id="{BA658625-7B0B-EB4B-9306-964DC7C89793}" type="slidenum">
              <a:rPr lang="en-US" smtClean="0"/>
              <a:pPr/>
              <a:t>18</a:t>
            </a:fld>
            <a:endParaRPr lang="en-US"/>
          </a:p>
        </p:txBody>
      </p:sp>
      <p:pic>
        <p:nvPicPr>
          <p:cNvPr id="39948" name="Shape 34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702029" y="1700612"/>
            <a:ext cx="402431" cy="114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9" name="Shape 34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776898" y="2459039"/>
            <a:ext cx="404152" cy="1143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0" name="Shape 34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290198" y="3509832"/>
            <a:ext cx="402431" cy="114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1" name="Shape 34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201569" y="4130675"/>
            <a:ext cx="404152" cy="1141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2" name="Shape 34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83958" y="4538267"/>
            <a:ext cx="402431" cy="114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53" name="Shape 347"/>
          <p:cNvSpPr>
            <a:spLocks noChangeArrowheads="1"/>
          </p:cNvSpPr>
          <p:nvPr/>
        </p:nvSpPr>
        <p:spPr bwMode="auto">
          <a:xfrm>
            <a:off x="6002075" y="5860785"/>
            <a:ext cx="80314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
        <p:nvSpPr>
          <p:cNvPr id="39954" name="Shape 348"/>
          <p:cNvSpPr>
            <a:spLocks noChangeArrowheads="1"/>
          </p:cNvSpPr>
          <p:nvPr/>
        </p:nvSpPr>
        <p:spPr bwMode="auto">
          <a:xfrm>
            <a:off x="7088981" y="5860785"/>
            <a:ext cx="80486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
        <p:nvSpPr>
          <p:cNvPr id="39955" name="Shape 349"/>
          <p:cNvSpPr>
            <a:spLocks noChangeArrowheads="1"/>
          </p:cNvSpPr>
          <p:nvPr/>
        </p:nvSpPr>
        <p:spPr bwMode="auto">
          <a:xfrm>
            <a:off x="7577404" y="5860785"/>
            <a:ext cx="80314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
        <p:nvSpPr>
          <p:cNvPr id="39956" name="Shape 350"/>
          <p:cNvSpPr>
            <a:spLocks noChangeArrowheads="1"/>
          </p:cNvSpPr>
          <p:nvPr/>
        </p:nvSpPr>
        <p:spPr bwMode="auto">
          <a:xfrm>
            <a:off x="6500812" y="5860785"/>
            <a:ext cx="80486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Tree>
    <p:extLst>
      <p:ext uri="{BB962C8B-B14F-4D97-AF65-F5344CB8AC3E}">
        <p14:creationId xmlns:p14="http://schemas.microsoft.com/office/powerpoint/2010/main" val="31936381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dirty="0">
                <a:latin typeface="Corbel" charset="0"/>
              </a:rPr>
              <a:t>HTTP DELETE</a:t>
            </a:r>
          </a:p>
        </p:txBody>
      </p:sp>
      <p:sp>
        <p:nvSpPr>
          <p:cNvPr id="15361" name="Rectangle 3"/>
          <p:cNvSpPr>
            <a:spLocks noGrp="1" noChangeArrowheads="1"/>
          </p:cNvSpPr>
          <p:nvPr>
            <p:ph idx="1"/>
          </p:nvPr>
        </p:nvSpPr>
        <p:spPr/>
        <p:txBody>
          <a:bodyPr/>
          <a:lstStyle/>
          <a:p>
            <a:r>
              <a:rPr lang="en-US" sz="2708" noProof="0" dirty="0">
                <a:latin typeface="Corbel" charset="0"/>
              </a:rPr>
              <a:t>Removes the resource identified by the URI</a:t>
            </a:r>
          </a:p>
          <a:p>
            <a:endParaRPr lang="en-US" sz="2708" noProof="0" dirty="0">
              <a:latin typeface="Corbel" charset="0"/>
            </a:endParaRPr>
          </a:p>
          <a:p>
            <a:r>
              <a:rPr lang="it-IT" sz="2800" dirty="0"/>
              <a:t>DELETE /</a:t>
            </a:r>
            <a:r>
              <a:rPr lang="it-IT" sz="2800" dirty="0" err="1"/>
              <a:t>tasks</a:t>
            </a:r>
            <a:r>
              <a:rPr lang="it-IT" sz="2800" dirty="0"/>
              <a:t>/&lt;</a:t>
            </a:r>
            <a:r>
              <a:rPr lang="it-IT" sz="2800" dirty="0" err="1"/>
              <a:t>item_id</a:t>
            </a:r>
            <a:r>
              <a:rPr lang="it-IT" sz="2800" dirty="0"/>
              <a:t>&gt;/</a:t>
            </a:r>
          </a:p>
          <a:p>
            <a:pPr lvl="1"/>
            <a:r>
              <a:rPr lang="it-IT" dirty="0"/>
              <a:t>Mark the item </a:t>
            </a:r>
            <a:r>
              <a:rPr lang="it-IT" dirty="0" err="1"/>
              <a:t>as</a:t>
            </a:r>
            <a:r>
              <a:rPr lang="it-IT" dirty="0"/>
              <a:t> </a:t>
            </a:r>
            <a:r>
              <a:rPr lang="it-IT" dirty="0" err="1"/>
              <a:t>done</a:t>
            </a:r>
            <a:r>
              <a:rPr lang="it-IT" dirty="0"/>
              <a:t>. (I.e., strike </a:t>
            </a:r>
            <a:r>
              <a:rPr lang="it-IT" dirty="0" err="1"/>
              <a:t>it</a:t>
            </a:r>
            <a:r>
              <a:rPr lang="it-IT" dirty="0"/>
              <a:t> off the list, so GET /</a:t>
            </a:r>
            <a:r>
              <a:rPr lang="it-IT" dirty="0" err="1"/>
              <a:t>tasks</a:t>
            </a:r>
            <a:r>
              <a:rPr lang="it-IT" dirty="0"/>
              <a:t>/ </a:t>
            </a:r>
            <a:r>
              <a:rPr lang="it-IT" dirty="0" err="1"/>
              <a:t>will</a:t>
            </a:r>
            <a:r>
              <a:rPr lang="it-IT" dirty="0"/>
              <a:t> </a:t>
            </a:r>
            <a:r>
              <a:rPr lang="it-IT" dirty="0" err="1"/>
              <a:t>not</a:t>
            </a:r>
            <a:r>
              <a:rPr lang="it-IT" dirty="0"/>
              <a:t> show </a:t>
            </a:r>
            <a:r>
              <a:rPr lang="it-IT" dirty="0" err="1"/>
              <a:t>it</a:t>
            </a:r>
            <a:r>
              <a:rPr lang="it-IT" dirty="0"/>
              <a:t>.)</a:t>
            </a:r>
          </a:p>
          <a:p>
            <a:pPr lvl="1"/>
            <a:r>
              <a:rPr lang="it-IT" dirty="0"/>
              <a:t>The </a:t>
            </a:r>
            <a:r>
              <a:rPr lang="it-IT" dirty="0" err="1"/>
              <a:t>response</a:t>
            </a:r>
            <a:r>
              <a:rPr lang="it-IT" dirty="0"/>
              <a:t> body </a:t>
            </a:r>
            <a:r>
              <a:rPr lang="it-IT" dirty="0" err="1"/>
              <a:t>is</a:t>
            </a:r>
            <a:r>
              <a:rPr lang="it-IT" dirty="0"/>
              <a:t> </a:t>
            </a:r>
            <a:r>
              <a:rPr lang="it-IT" dirty="0" err="1"/>
              <a:t>empty</a:t>
            </a:r>
            <a:r>
              <a:rPr lang="it-IT" dirty="0"/>
              <a:t>.</a:t>
            </a:r>
          </a:p>
          <a:p>
            <a:pPr marL="11112" indent="0">
              <a:buNone/>
            </a:pPr>
            <a:endParaRPr lang="it-IT" sz="280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19</a:t>
            </a:fld>
            <a:endParaRPr lang="en-US"/>
          </a:p>
        </p:txBody>
      </p:sp>
    </p:spTree>
    <p:extLst>
      <p:ext uri="{BB962C8B-B14F-4D97-AF65-F5344CB8AC3E}">
        <p14:creationId xmlns:p14="http://schemas.microsoft.com/office/powerpoint/2010/main" val="143521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Universitat</a:t>
            </a:r>
            <a:r>
              <a:rPr lang="en-US" dirty="0"/>
              <a:t> </a:t>
            </a:r>
            <a:r>
              <a:rPr lang="en-US" dirty="0" err="1"/>
              <a:t>Politècnica</a:t>
            </a:r>
            <a:r>
              <a:rPr lang="en-US" dirty="0"/>
              <a:t> de </a:t>
            </a:r>
            <a:r>
              <a:rPr lang="en-US" dirty="0" err="1"/>
              <a:t>València</a:t>
            </a:r>
            <a:endParaRPr lang="en-US" dirty="0"/>
          </a:p>
        </p:txBody>
      </p:sp>
      <p:sp>
        <p:nvSpPr>
          <p:cNvPr id="7" name="Marcador de contenido 6"/>
          <p:cNvSpPr>
            <a:spLocks noGrp="1"/>
          </p:cNvSpPr>
          <p:nvPr>
            <p:ph idx="1"/>
          </p:nvPr>
        </p:nvSpPr>
        <p:spPr>
          <a:xfrm>
            <a:off x="4399450" y="818348"/>
            <a:ext cx="4789302" cy="5630862"/>
          </a:xfrm>
        </p:spPr>
        <p:txBody>
          <a:bodyPr>
            <a:normAutofit/>
          </a:bodyPr>
          <a:lstStyle/>
          <a:p>
            <a:r>
              <a:rPr lang="en-US" sz="1400" dirty="0"/>
              <a:t>The </a:t>
            </a:r>
            <a:r>
              <a:rPr lang="en-US" sz="1400" i="1" dirty="0" err="1"/>
              <a:t>Universitat</a:t>
            </a:r>
            <a:r>
              <a:rPr lang="en-US" sz="1400" i="1" dirty="0"/>
              <a:t> </a:t>
            </a:r>
            <a:r>
              <a:rPr lang="en-US" sz="1400" i="1" dirty="0" err="1"/>
              <a:t>Politècnica</a:t>
            </a:r>
            <a:r>
              <a:rPr lang="en-US" sz="1400" i="1" dirty="0"/>
              <a:t> de </a:t>
            </a:r>
            <a:r>
              <a:rPr lang="en-US" sz="1400" i="1" dirty="0" err="1"/>
              <a:t>València</a:t>
            </a:r>
            <a:r>
              <a:rPr lang="en-US" sz="1400" i="1" dirty="0"/>
              <a:t> </a:t>
            </a:r>
            <a:r>
              <a:rPr lang="en-US" sz="1400" dirty="0"/>
              <a:t>(UPV) is a Spanish public educational institution founded in 1968. </a:t>
            </a:r>
          </a:p>
          <a:p>
            <a:r>
              <a:rPr lang="en-US" sz="1400" dirty="0"/>
              <a:t>Its academic community comprises 36.823 students, almost 2.661 lecturers and researchers, and 1.422 administration and services professionals. </a:t>
            </a:r>
          </a:p>
          <a:p>
            <a:r>
              <a:rPr lang="en-US" sz="1400" dirty="0"/>
              <a:t>It has three campuses: the main one in the city of Valencia and the other two in Alcoy and </a:t>
            </a:r>
            <a:r>
              <a:rPr lang="en-US" sz="1400" dirty="0" err="1"/>
              <a:t>Gandia</a:t>
            </a:r>
            <a:r>
              <a:rPr lang="en-US" sz="1400" dirty="0"/>
              <a:t>. </a:t>
            </a:r>
          </a:p>
          <a:p>
            <a:r>
              <a:rPr lang="en-US" sz="1400" dirty="0"/>
              <a:t>The Vera Campus covers around 840.000 m</a:t>
            </a:r>
            <a:r>
              <a:rPr lang="en-US" sz="1400" baseline="30000" dirty="0"/>
              <a:t>2</a:t>
            </a:r>
            <a:r>
              <a:rPr lang="en-US" sz="1400" dirty="0"/>
              <a:t> and is almost 2 km long. It is a pedestrian campus with over 123.000 m</a:t>
            </a:r>
            <a:r>
              <a:rPr lang="en-US" sz="1400" baseline="30000" dirty="0"/>
              <a:t>2</a:t>
            </a:r>
            <a:r>
              <a:rPr lang="en-US" sz="1400" dirty="0"/>
              <a:t> of green areas. </a:t>
            </a:r>
          </a:p>
          <a:p>
            <a:r>
              <a:rPr lang="en-US" sz="1400" dirty="0"/>
              <a:t>UPV is composed of 10 schools, 3 faculties and 2 higher polytechnic schools.</a:t>
            </a:r>
          </a:p>
          <a:p>
            <a:endParaRPr lang="en-US" sz="1400" dirty="0"/>
          </a:p>
        </p:txBody>
      </p:sp>
      <p:sp>
        <p:nvSpPr>
          <p:cNvPr id="4" name="Marcador de número de diapositiva 3"/>
          <p:cNvSpPr>
            <a:spLocks noGrp="1"/>
          </p:cNvSpPr>
          <p:nvPr>
            <p:ph type="sldNum" sz="quarter" idx="10"/>
          </p:nvPr>
        </p:nvSpPr>
        <p:spPr/>
        <p:txBody>
          <a:bodyPr/>
          <a:lstStyle/>
          <a:p>
            <a:fld id="{513CF58B-BC88-4274-943F-41DDF0B119D6}" type="slidenum">
              <a:rPr lang="en-US" smtClean="0"/>
              <a:pPr/>
              <a:t>2</a:t>
            </a:fld>
            <a:endParaRPr lang="en-US" dirty="0"/>
          </a:p>
        </p:txBody>
      </p:sp>
      <p:pic>
        <p:nvPicPr>
          <p:cNvPr id="6" name="Imagen 5"/>
          <p:cNvPicPr>
            <a:picLocks noChangeAspect="1"/>
          </p:cNvPicPr>
          <p:nvPr/>
        </p:nvPicPr>
        <p:blipFill>
          <a:blip r:embed="rId2"/>
          <a:stretch>
            <a:fillRect/>
          </a:stretch>
        </p:blipFill>
        <p:spPr>
          <a:xfrm>
            <a:off x="984553" y="823133"/>
            <a:ext cx="3361055" cy="2803119"/>
          </a:xfrm>
          <a:prstGeom prst="rect">
            <a:avLst/>
          </a:prstGeom>
        </p:spPr>
      </p:pic>
      <p:pic>
        <p:nvPicPr>
          <p:cNvPr id="8" name="Imagen 7" descr="marca_UPV_principal_negro300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608" y="-27769"/>
            <a:ext cx="2407392" cy="850901"/>
          </a:xfrm>
          <a:prstGeom prst="rect">
            <a:avLst/>
          </a:prstGeom>
        </p:spPr>
      </p:pic>
      <p:pic>
        <p:nvPicPr>
          <p:cNvPr id="11" name="Imagen 10" descr="11b998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52" y="3729640"/>
            <a:ext cx="8204200" cy="2794000"/>
          </a:xfrm>
          <a:prstGeom prst="rect">
            <a:avLst/>
          </a:prstGeom>
        </p:spPr>
      </p:pic>
    </p:spTree>
    <p:extLst>
      <p:ext uri="{BB962C8B-B14F-4D97-AF65-F5344CB8AC3E}">
        <p14:creationId xmlns:p14="http://schemas.microsoft.com/office/powerpoint/2010/main" val="99032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a:t>
            </a:r>
          </a:p>
        </p:txBody>
      </p:sp>
      <p:sp>
        <p:nvSpPr>
          <p:cNvPr id="9" name="Marcador de contenido 8"/>
          <p:cNvSpPr>
            <a:spLocks noGrp="1"/>
          </p:cNvSpPr>
          <p:nvPr>
            <p:ph sz="half" idx="1"/>
          </p:nvPr>
        </p:nvSpPr>
        <p:spPr/>
        <p:txBody>
          <a:bodyPr/>
          <a:lstStyle/>
          <a:p>
            <a:r>
              <a:rPr lang="en-US" noProof="0" dirty="0">
                <a:solidFill>
                  <a:srgbClr val="C00000"/>
                </a:solidFill>
              </a:rPr>
              <a:t>Basic concepts</a:t>
            </a:r>
          </a:p>
          <a:p>
            <a:r>
              <a:rPr lang="en-US" noProof="0" dirty="0"/>
              <a:t>Basic programming </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20</a:t>
            </a:fld>
            <a:endParaRPr lang="en-US"/>
          </a:p>
        </p:txBody>
      </p:sp>
      <p:pic>
        <p:nvPicPr>
          <p:cNvPr id="4" name="Imagen 3"/>
          <p:cNvPicPr>
            <a:picLocks noChangeAspect="1"/>
          </p:cNvPicPr>
          <p:nvPr/>
        </p:nvPicPr>
        <p:blipFill>
          <a:blip r:embed="rId2"/>
          <a:stretch>
            <a:fillRect/>
          </a:stretch>
        </p:blipFill>
        <p:spPr>
          <a:xfrm>
            <a:off x="1862671" y="1490081"/>
            <a:ext cx="7377780" cy="4477001"/>
          </a:xfrm>
          <a:prstGeom prst="rect">
            <a:avLst/>
          </a:prstGeom>
        </p:spPr>
      </p:pic>
      <p:sp>
        <p:nvSpPr>
          <p:cNvPr id="5" name="Rectángulo 4"/>
          <p:cNvSpPr/>
          <p:nvPr/>
        </p:nvSpPr>
        <p:spPr>
          <a:xfrm>
            <a:off x="2901503" y="6325097"/>
            <a:ext cx="4953000" cy="215444"/>
          </a:xfrm>
          <a:prstGeom prst="rect">
            <a:avLst/>
          </a:prstGeom>
        </p:spPr>
        <p:txBody>
          <a:bodyPr>
            <a:spAutoFit/>
          </a:bodyPr>
          <a:lstStyle/>
          <a:p>
            <a:r>
              <a:rPr lang="es-ES_tradnl" sz="800" dirty="0" err="1">
                <a:latin typeface="Arial" charset="0"/>
                <a:ea typeface="Arial" charset="0"/>
                <a:cs typeface="Arial" charset="0"/>
              </a:rPr>
              <a:t>Source</a:t>
            </a:r>
            <a:r>
              <a:rPr lang="es-ES_tradnl" sz="800" dirty="0">
                <a:latin typeface="Arial" charset="0"/>
                <a:ea typeface="Arial" charset="0"/>
                <a:cs typeface="Arial" charset="0"/>
              </a:rPr>
              <a:t>: </a:t>
            </a:r>
            <a:r>
              <a:rPr lang="es-ES_tradnl" sz="800" dirty="0">
                <a:latin typeface="Arial" charset="0"/>
                <a:ea typeface="Arial" charset="0"/>
                <a:cs typeface="Arial" charset="0"/>
                <a:hlinkClick r:id="rId3"/>
              </a:rPr>
              <a:t>https://zoetrope.io/tech-blog/brief-practical-introduction-mqtt-protocol-and-its-application-iot</a:t>
            </a:r>
            <a:endParaRPr lang="en-US" sz="800" dirty="0">
              <a:latin typeface="Arial" charset="0"/>
              <a:ea typeface="Arial" charset="0"/>
              <a:cs typeface="Arial" charset="0"/>
            </a:endParaRPr>
          </a:p>
        </p:txBody>
      </p:sp>
    </p:spTree>
    <p:extLst>
      <p:ext uri="{BB962C8B-B14F-4D97-AF65-F5344CB8AC3E}">
        <p14:creationId xmlns:p14="http://schemas.microsoft.com/office/powerpoint/2010/main" val="5185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noProof="0"/>
              <a:t>Message  Queuing Telemetry Transport</a:t>
            </a:r>
            <a:endParaRPr lang="en-US" noProof="0" dirty="0"/>
          </a:p>
        </p:txBody>
      </p:sp>
      <p:sp>
        <p:nvSpPr>
          <p:cNvPr id="8" name="Segnaposto contenuto 7"/>
          <p:cNvSpPr>
            <a:spLocks noGrp="1"/>
          </p:cNvSpPr>
          <p:nvPr>
            <p:ph idx="1"/>
          </p:nvPr>
        </p:nvSpPr>
        <p:spPr/>
        <p:txBody>
          <a:bodyPr/>
          <a:lstStyle/>
          <a:p>
            <a:r>
              <a:rPr lang="en-US" noProof="0" dirty="0"/>
              <a:t>A </a:t>
            </a:r>
            <a:r>
              <a:rPr lang="en-US" noProof="0" dirty="0">
                <a:solidFill>
                  <a:srgbClr val="C81C22"/>
                </a:solidFill>
              </a:rPr>
              <a:t>lightweight publish-subscribe protocol </a:t>
            </a:r>
            <a:r>
              <a:rPr lang="en-US" noProof="0" dirty="0"/>
              <a:t>that can run on embedded devices and mobile platforms </a:t>
            </a:r>
            <a:r>
              <a:rPr lang="en-US" noProof="0" dirty="0">
                <a:sym typeface="Wingdings" pitchFamily="2" charset="2"/>
              </a:rPr>
              <a:t> </a:t>
            </a:r>
            <a:r>
              <a:rPr lang="en-US" noProof="0" dirty="0">
                <a:hlinkClick r:id="rId2"/>
              </a:rPr>
              <a:t>http://mqtt.org/</a:t>
            </a:r>
            <a:endParaRPr lang="en-US" noProof="0" dirty="0"/>
          </a:p>
          <a:p>
            <a:pPr lvl="1"/>
            <a:r>
              <a:rPr lang="en-US" noProof="0" dirty="0"/>
              <a:t>The MQTT community wiki:  https://</a:t>
            </a:r>
            <a:r>
              <a:rPr lang="en-US" noProof="0" dirty="0" err="1"/>
              <a:t>github.com</a:t>
            </a:r>
            <a:r>
              <a:rPr lang="en-US" noProof="0" dirty="0"/>
              <a:t>/</a:t>
            </a:r>
            <a:r>
              <a:rPr lang="en-US" noProof="0" dirty="0" err="1"/>
              <a:t>mqtt</a:t>
            </a:r>
            <a:r>
              <a:rPr lang="en-US" noProof="0" dirty="0"/>
              <a:t>/</a:t>
            </a:r>
            <a:r>
              <a:rPr lang="en-US" noProof="0" dirty="0" err="1"/>
              <a:t>mqtt.github.io</a:t>
            </a:r>
            <a:r>
              <a:rPr lang="en-US" noProof="0" dirty="0"/>
              <a:t>/wiki </a:t>
            </a:r>
          </a:p>
          <a:p>
            <a:pPr lvl="1"/>
            <a:r>
              <a:rPr lang="en-US" dirty="0"/>
              <a:t>A very good tutorial: http://</a:t>
            </a:r>
            <a:r>
              <a:rPr lang="en-US" dirty="0" err="1"/>
              <a:t>www.hivemq.com</a:t>
            </a:r>
            <a:r>
              <a:rPr lang="en-US" dirty="0"/>
              <a:t>/</a:t>
            </a:r>
            <a:r>
              <a:rPr lang="en-US" dirty="0" err="1"/>
              <a:t>mqtt</a:t>
            </a:r>
            <a:r>
              <a:rPr lang="en-US" dirty="0"/>
              <a:t>-essentials/</a:t>
            </a:r>
          </a:p>
          <a:p>
            <a:r>
              <a:rPr lang="en-US" noProof="0" dirty="0"/>
              <a:t>Designed to provide a low latency </a:t>
            </a:r>
            <a:r>
              <a:rPr lang="en-US" dirty="0"/>
              <a:t>two-way communication channel and efficient distribution to one or many receivers. </a:t>
            </a:r>
          </a:p>
          <a:p>
            <a:pPr lvl="1"/>
            <a:r>
              <a:rPr lang="en-US" dirty="0"/>
              <a:t>Assured </a:t>
            </a:r>
            <a:r>
              <a:rPr lang="en-US" noProof="0" dirty="0"/>
              <a:t>messaging over fragile networks </a:t>
            </a:r>
          </a:p>
          <a:p>
            <a:pPr lvl="1"/>
            <a:r>
              <a:rPr lang="en-US" noProof="0" dirty="0"/>
              <a:t>Maximum message size of 256MB</a:t>
            </a:r>
          </a:p>
          <a:p>
            <a:pPr lvl="2"/>
            <a:r>
              <a:rPr lang="en-US" noProof="0" dirty="0"/>
              <a:t>not really designed for sending large amounts of data; better at a high volume of low size messages. </a:t>
            </a:r>
          </a:p>
          <a:p>
            <a:pPr lvl="1"/>
            <a:r>
              <a:rPr lang="en-US" noProof="0" dirty="0"/>
              <a:t>Binary compress headers</a:t>
            </a:r>
          </a:p>
          <a:p>
            <a:pPr lvl="1"/>
            <a:r>
              <a:rPr lang="en-US" noProof="0" dirty="0"/>
              <a:t>Low power usage. </a:t>
            </a:r>
          </a:p>
          <a:p>
            <a:endParaRPr lang="en-US" noProof="0" dirty="0"/>
          </a:p>
          <a:p>
            <a:endParaRPr lang="en-US" noProof="0" dirty="0"/>
          </a:p>
        </p:txBody>
      </p:sp>
      <p:sp>
        <p:nvSpPr>
          <p:cNvPr id="6" name="Segnaposto numero diapositiva 5"/>
          <p:cNvSpPr>
            <a:spLocks noGrp="1"/>
          </p:cNvSpPr>
          <p:nvPr>
            <p:ph type="sldNum" sz="quarter" idx="10"/>
          </p:nvPr>
        </p:nvSpPr>
        <p:spPr/>
        <p:txBody>
          <a:bodyPr/>
          <a:lstStyle/>
          <a:p>
            <a:fld id="{81D60167-4931-47E6-BA6A-407CBD079E47}" type="slidenum">
              <a:rPr lang="nb-NO" smtClean="0"/>
              <a:pPr/>
              <a:t>21</a:t>
            </a:fld>
            <a:endParaRPr lang="nb-NO" dirty="0"/>
          </a:p>
        </p:txBody>
      </p:sp>
      <p:sp>
        <p:nvSpPr>
          <p:cNvPr id="3" name="object 3"/>
          <p:cNvSpPr/>
          <p:nvPr/>
        </p:nvSpPr>
        <p:spPr>
          <a:xfrm>
            <a:off x="8053577" y="222328"/>
            <a:ext cx="1253101" cy="408155"/>
          </a:xfrm>
          <a:prstGeom prst="rect">
            <a:avLst/>
          </a:prstGeom>
          <a:blipFill>
            <a:blip r:embed="rId3" cstate="print"/>
            <a:stretch>
              <a:fillRect/>
            </a:stretch>
          </a:blipFill>
        </p:spPr>
        <p:txBody>
          <a:bodyPr wrap="square" lIns="0" tIns="0" rIns="0" bIns="0" rtlCol="0"/>
          <a:lstStyle/>
          <a:p>
            <a:endParaRPr sz="1950"/>
          </a:p>
        </p:txBody>
      </p:sp>
      <p:sp>
        <p:nvSpPr>
          <p:cNvPr id="4" name="object 4"/>
          <p:cNvSpPr/>
          <p:nvPr/>
        </p:nvSpPr>
        <p:spPr>
          <a:xfrm>
            <a:off x="1702522" y="2469679"/>
            <a:ext cx="113004" cy="112900"/>
          </a:xfrm>
          <a:prstGeom prst="rect">
            <a:avLst/>
          </a:prstGeom>
          <a:blipFill>
            <a:blip r:embed="rId4" cstate="print"/>
            <a:stretch>
              <a:fillRect/>
            </a:stretch>
          </a:blipFill>
        </p:spPr>
        <p:txBody>
          <a:bodyPr wrap="square" lIns="0" tIns="0" rIns="0" bIns="0" rtlCol="0"/>
          <a:lstStyle/>
          <a:p>
            <a:endParaRPr sz="1950"/>
          </a:p>
        </p:txBody>
      </p:sp>
      <p:sp>
        <p:nvSpPr>
          <p:cNvPr id="5" name="object 5"/>
          <p:cNvSpPr/>
          <p:nvPr/>
        </p:nvSpPr>
        <p:spPr>
          <a:xfrm>
            <a:off x="1702522" y="2795624"/>
            <a:ext cx="113004" cy="112900"/>
          </a:xfrm>
          <a:prstGeom prst="rect">
            <a:avLst/>
          </a:prstGeom>
          <a:blipFill>
            <a:blip r:embed="rId4" cstate="print"/>
            <a:stretch>
              <a:fillRect/>
            </a:stretch>
          </a:blipFill>
        </p:spPr>
        <p:txBody>
          <a:bodyPr wrap="square" lIns="0" tIns="0" rIns="0" bIns="0" rtlCol="0"/>
          <a:lstStyle/>
          <a:p>
            <a:endParaRPr sz="1950"/>
          </a:p>
        </p:txBody>
      </p:sp>
    </p:spTree>
    <p:extLst>
      <p:ext uri="{BB962C8B-B14F-4D97-AF65-F5344CB8AC3E}">
        <p14:creationId xmlns:p14="http://schemas.microsoft.com/office/powerpoint/2010/main" val="420789442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noProof="0" dirty="0"/>
              <a:t>MQTT overview</a:t>
            </a:r>
          </a:p>
        </p:txBody>
      </p:sp>
      <p:sp>
        <p:nvSpPr>
          <p:cNvPr id="3" name="Segnaposto contenuto 2"/>
          <p:cNvSpPr>
            <a:spLocks noGrp="1"/>
          </p:cNvSpPr>
          <p:nvPr>
            <p:ph idx="1"/>
          </p:nvPr>
        </p:nvSpPr>
        <p:spPr/>
        <p:txBody>
          <a:bodyPr>
            <a:normAutofit/>
          </a:bodyPr>
          <a:lstStyle/>
          <a:p>
            <a:r>
              <a:rPr lang="en-US" noProof="0" dirty="0"/>
              <a:t>MQTT is an open standard with a short and readable protocol specification.</a:t>
            </a:r>
          </a:p>
          <a:p>
            <a:pPr lvl="1"/>
            <a:r>
              <a:rPr lang="en-US" sz="1200" dirty="0">
                <a:latin typeface="Courier" charset="0"/>
                <a:ea typeface="Courier" charset="0"/>
                <a:cs typeface="Courier" charset="0"/>
              </a:rPr>
              <a:t>http://</a:t>
            </a:r>
            <a:r>
              <a:rPr lang="en-US" sz="1200" dirty="0" err="1">
                <a:latin typeface="Courier" charset="0"/>
                <a:ea typeface="Courier" charset="0"/>
                <a:cs typeface="Courier" charset="0"/>
              </a:rPr>
              <a:t>docs.oasis-open.org</a:t>
            </a:r>
            <a:r>
              <a:rPr lang="en-US" sz="1200" dirty="0">
                <a:latin typeface="Courier" charset="0"/>
                <a:ea typeface="Courier" charset="0"/>
                <a:cs typeface="Courier" charset="0"/>
              </a:rPr>
              <a:t>/</a:t>
            </a:r>
            <a:r>
              <a:rPr lang="en-US" sz="1200" dirty="0" err="1">
                <a:latin typeface="Courier" charset="0"/>
                <a:ea typeface="Courier" charset="0"/>
                <a:cs typeface="Courier" charset="0"/>
              </a:rPr>
              <a:t>mqtt</a:t>
            </a:r>
            <a:r>
              <a:rPr lang="en-US" sz="1200" dirty="0">
                <a:latin typeface="Courier" charset="0"/>
                <a:ea typeface="Courier" charset="0"/>
                <a:cs typeface="Courier" charset="0"/>
              </a:rPr>
              <a:t>/</a:t>
            </a:r>
            <a:r>
              <a:rPr lang="en-US" sz="1200" dirty="0" err="1">
                <a:latin typeface="Courier" charset="0"/>
                <a:ea typeface="Courier" charset="0"/>
                <a:cs typeface="Courier" charset="0"/>
              </a:rPr>
              <a:t>mqtt</a:t>
            </a:r>
            <a:r>
              <a:rPr lang="en-US" sz="1200" dirty="0">
                <a:latin typeface="Courier" charset="0"/>
                <a:ea typeface="Courier" charset="0"/>
                <a:cs typeface="Courier" charset="0"/>
              </a:rPr>
              <a:t>/v3.1.1/mqtt-v3.1.1.html</a:t>
            </a:r>
            <a:endParaRPr lang="en-US" sz="1200" noProof="0" dirty="0">
              <a:latin typeface="Courier" charset="0"/>
              <a:ea typeface="Courier" charset="0"/>
              <a:cs typeface="Courier" charset="0"/>
            </a:endParaRPr>
          </a:p>
          <a:p>
            <a:r>
              <a:rPr lang="en-US" noProof="0" dirty="0"/>
              <a:t>Works on top of the TCP protocol  stack</a:t>
            </a:r>
          </a:p>
          <a:p>
            <a:r>
              <a:rPr lang="en-US" noProof="0" dirty="0"/>
              <a:t>There is also the closely related </a:t>
            </a:r>
            <a:br>
              <a:rPr lang="en-US" noProof="0" dirty="0"/>
            </a:br>
            <a:r>
              <a:rPr lang="en-US" noProof="0" dirty="0"/>
              <a:t>MQTT for Sensor Networks (</a:t>
            </a:r>
            <a:r>
              <a:rPr lang="en-US" noProof="0" dirty="0">
                <a:solidFill>
                  <a:srgbClr val="0070C0"/>
                </a:solidFill>
              </a:rPr>
              <a:t>MQTT-SN</a:t>
            </a:r>
            <a:r>
              <a:rPr lang="en-US" noProof="0" dirty="0"/>
              <a:t>)</a:t>
            </a:r>
          </a:p>
          <a:p>
            <a:pPr lvl="1"/>
            <a:r>
              <a:rPr lang="en-US" noProof="0" dirty="0"/>
              <a:t>TCP is replaced by UDP: to transfer small data pieces </a:t>
            </a:r>
            <a:br>
              <a:rPr lang="en-US" noProof="0" dirty="0"/>
            </a:br>
            <a:r>
              <a:rPr lang="en-US" noProof="0" dirty="0"/>
              <a:t>(measurements, remote commands, or user data) TCP </a:t>
            </a:r>
            <a:br>
              <a:rPr lang="en-US" noProof="0" dirty="0"/>
            </a:br>
            <a:r>
              <a:rPr lang="en-US" noProof="0" dirty="0"/>
              <a:t>stack is too complex for WSN</a:t>
            </a:r>
          </a:p>
          <a:p>
            <a:r>
              <a:rPr lang="en-US" noProof="0" dirty="0"/>
              <a:t>October 29th 2014: MQTT was officially approved as OASIS Standard.</a:t>
            </a:r>
          </a:p>
          <a:p>
            <a:r>
              <a:rPr lang="en-US" noProof="0" dirty="0">
                <a:solidFill>
                  <a:srgbClr val="004FBA"/>
                </a:solidFill>
              </a:rPr>
              <a:t>MQTT 3.1.1 is the current version of the protocol. </a:t>
            </a:r>
          </a:p>
          <a:p>
            <a:pPr lvl="1"/>
            <a:r>
              <a:rPr lang="en-US" noProof="0" dirty="0"/>
              <a:t>OASIS MQTT TC:</a:t>
            </a:r>
            <a:br>
              <a:rPr lang="en-US" noProof="0" dirty="0"/>
            </a:br>
            <a:r>
              <a:rPr lang="en-US" sz="1400" noProof="0" dirty="0">
                <a:latin typeface="Courier" charset="0"/>
                <a:ea typeface="Courier" charset="0"/>
                <a:cs typeface="Courier" charset="0"/>
              </a:rPr>
              <a:t>https://</a:t>
            </a:r>
            <a:r>
              <a:rPr lang="en-US" sz="1400" noProof="0" dirty="0" err="1">
                <a:latin typeface="Courier" charset="0"/>
                <a:ea typeface="Courier" charset="0"/>
                <a:cs typeface="Courier" charset="0"/>
              </a:rPr>
              <a:t>www.oasis-open.org</a:t>
            </a:r>
            <a:r>
              <a:rPr lang="en-US" sz="1400" noProof="0" dirty="0">
                <a:latin typeface="Courier" charset="0"/>
                <a:ea typeface="Courier" charset="0"/>
                <a:cs typeface="Courier" charset="0"/>
              </a:rPr>
              <a:t>/committees/</a:t>
            </a:r>
            <a:r>
              <a:rPr lang="en-US" sz="1400" noProof="0" dirty="0" err="1">
                <a:latin typeface="Courier" charset="0"/>
                <a:ea typeface="Courier" charset="0"/>
                <a:cs typeface="Courier" charset="0"/>
              </a:rPr>
              <a:t>tc_home.php?wg_abbrev</a:t>
            </a:r>
            <a:r>
              <a:rPr lang="en-US" sz="1400" noProof="0" dirty="0">
                <a:latin typeface="Courier" charset="0"/>
                <a:ea typeface="Courier" charset="0"/>
                <a:cs typeface="Courier" charset="0"/>
              </a:rPr>
              <a:t>=</a:t>
            </a:r>
            <a:r>
              <a:rPr lang="en-US" sz="1400" noProof="0" dirty="0" err="1">
                <a:latin typeface="Courier" charset="0"/>
                <a:ea typeface="Courier" charset="0"/>
                <a:cs typeface="Courier" charset="0"/>
              </a:rPr>
              <a:t>mqtt</a:t>
            </a:r>
            <a:endParaRPr lang="en-US" sz="1400" noProof="0" dirty="0">
              <a:latin typeface="Courier" charset="0"/>
              <a:ea typeface="Courier" charset="0"/>
              <a:cs typeface="Courier" charset="0"/>
            </a:endParaRPr>
          </a:p>
          <a:p>
            <a:endParaRPr lang="en-US" noProof="0" dirty="0"/>
          </a:p>
          <a:p>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22</a:t>
            </a:fld>
            <a:endParaRPr lang="en-US"/>
          </a:p>
        </p:txBody>
      </p:sp>
      <p:pic>
        <p:nvPicPr>
          <p:cNvPr id="6" name="Imagen 4"/>
          <p:cNvPicPr>
            <a:picLocks noChangeAspect="1"/>
          </p:cNvPicPr>
          <p:nvPr/>
        </p:nvPicPr>
        <p:blipFill rotWithShape="1">
          <a:blip r:embed="rId3"/>
          <a:srcRect l="6430" t="6022" r="5108" b="9156"/>
          <a:stretch/>
        </p:blipFill>
        <p:spPr>
          <a:xfrm>
            <a:off x="7050865" y="2025918"/>
            <a:ext cx="2722617" cy="1786957"/>
          </a:xfrm>
          <a:prstGeom prst="rect">
            <a:avLst/>
          </a:prstGeom>
        </p:spPr>
      </p:pic>
    </p:spTree>
    <p:extLst>
      <p:ext uri="{BB962C8B-B14F-4D97-AF65-F5344CB8AC3E}">
        <p14:creationId xmlns:p14="http://schemas.microsoft.com/office/powerpoint/2010/main" val="188185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MQTT Version 5</a:t>
            </a:r>
            <a:endParaRPr lang="en-US" dirty="0"/>
          </a:p>
        </p:txBody>
      </p:sp>
      <p:sp>
        <p:nvSpPr>
          <p:cNvPr id="3" name="Marcador de contenido 2"/>
          <p:cNvSpPr>
            <a:spLocks noGrp="1"/>
          </p:cNvSpPr>
          <p:nvPr>
            <p:ph idx="1"/>
          </p:nvPr>
        </p:nvSpPr>
        <p:spPr/>
        <p:txBody>
          <a:bodyPr>
            <a:normAutofit/>
          </a:bodyPr>
          <a:lstStyle/>
          <a:p>
            <a:r>
              <a:rPr lang="en-US" dirty="0"/>
              <a:t>The next version of MQTT will be version 5 </a:t>
            </a:r>
          </a:p>
          <a:p>
            <a:pPr lvl="1"/>
            <a:r>
              <a:rPr lang="en-US" dirty="0"/>
              <a:t>Currently (10 April 2018 ) in Draft 19</a:t>
            </a:r>
          </a:p>
          <a:p>
            <a:pPr lvl="1"/>
            <a:r>
              <a:rPr lang="en-US" dirty="0"/>
              <a:t>You can find the working drafts here:</a:t>
            </a:r>
          </a:p>
          <a:p>
            <a:pPr lvl="6"/>
            <a:r>
              <a:rPr lang="en-US" sz="1200" b="1" dirty="0"/>
              <a:t>https://www.oasis-open.org/committees/documents.php?wg_abbrev=mqtt&amp;show_descriptions=yes</a:t>
            </a:r>
          </a:p>
          <a:p>
            <a:pPr lvl="6"/>
            <a:endParaRPr lang="en-US" sz="1200" b="1" dirty="0"/>
          </a:p>
          <a:p>
            <a:r>
              <a:rPr lang="en-US" dirty="0"/>
              <a:t>The key ideas in version 5 can be found here:</a:t>
            </a:r>
          </a:p>
          <a:p>
            <a:pPr lvl="6"/>
            <a:r>
              <a:rPr lang="en-US" sz="1200" b="1" dirty="0"/>
              <a:t>https://www.oasis-open.org/committees/download.php/57616/Big%20Ideas%20for%20MQTT%20v5.pdf</a:t>
            </a:r>
          </a:p>
          <a:p>
            <a:pPr lvl="1"/>
            <a:r>
              <a:rPr lang="en-US" dirty="0"/>
              <a:t>Basically:</a:t>
            </a:r>
          </a:p>
          <a:p>
            <a:pPr lvl="2"/>
            <a:r>
              <a:rPr lang="en-US" dirty="0"/>
              <a:t>Enhancements for </a:t>
            </a:r>
            <a:r>
              <a:rPr lang="en-US" b="1" dirty="0"/>
              <a:t>Scalability</a:t>
            </a:r>
            <a:r>
              <a:rPr lang="en-US" dirty="0"/>
              <a:t> and Large Scale Systems </a:t>
            </a:r>
          </a:p>
          <a:p>
            <a:pPr lvl="2"/>
            <a:r>
              <a:rPr lang="en-US" b="1" dirty="0"/>
              <a:t>Improved Error Reporting</a:t>
            </a:r>
          </a:p>
          <a:p>
            <a:pPr lvl="2"/>
            <a:r>
              <a:rPr lang="en-US" dirty="0"/>
              <a:t>Extensible Metadata</a:t>
            </a:r>
          </a:p>
          <a:p>
            <a:pPr lvl="2"/>
            <a:r>
              <a:rPr lang="en-US" dirty="0"/>
              <a:t>Added Support for Resource Constrained Clients and </a:t>
            </a:r>
            <a:r>
              <a:rPr lang="en-US" dirty="0" err="1"/>
              <a:t>PerformanceImprovements</a:t>
            </a:r>
            <a:endParaRPr lang="en-US" dirty="0"/>
          </a:p>
          <a:p>
            <a:endParaRPr lang="en-US" dirty="0"/>
          </a:p>
          <a:p>
            <a:r>
              <a:rPr lang="en-US" dirty="0">
                <a:solidFill>
                  <a:schemeClr val="bg1">
                    <a:lumMod val="50000"/>
                  </a:schemeClr>
                </a:solidFill>
              </a:rPr>
              <a:t>If you are wondering what happened to version 4 then see:</a:t>
            </a:r>
          </a:p>
          <a:p>
            <a:pPr lvl="6"/>
            <a:r>
              <a:rPr lang="en-US" sz="1200" b="1" dirty="0">
                <a:solidFill>
                  <a:schemeClr val="bg1">
                    <a:lumMod val="50000"/>
                  </a:schemeClr>
                </a:solidFill>
              </a:rPr>
              <a:t>http://</a:t>
            </a:r>
            <a:r>
              <a:rPr lang="en-US" sz="1200" b="1" dirty="0" err="1">
                <a:solidFill>
                  <a:schemeClr val="bg1">
                    <a:lumMod val="50000"/>
                  </a:schemeClr>
                </a:solidFill>
              </a:rPr>
              <a:t>www.eclipse.org</a:t>
            </a:r>
            <a:r>
              <a:rPr lang="en-US" sz="1200" b="1" dirty="0">
                <a:solidFill>
                  <a:schemeClr val="bg1">
                    <a:lumMod val="50000"/>
                  </a:schemeClr>
                </a:solidFill>
              </a:rPr>
              <a:t>/community/</a:t>
            </a:r>
            <a:r>
              <a:rPr lang="en-US" sz="1200" b="1" dirty="0" err="1">
                <a:solidFill>
                  <a:schemeClr val="bg1">
                    <a:lumMod val="50000"/>
                  </a:schemeClr>
                </a:solidFill>
              </a:rPr>
              <a:t>eclipse_newsletter</a:t>
            </a:r>
            <a:r>
              <a:rPr lang="en-US" sz="1200" b="1" dirty="0">
                <a:solidFill>
                  <a:schemeClr val="bg1">
                    <a:lumMod val="50000"/>
                  </a:schemeClr>
                </a:solidFill>
              </a:rPr>
              <a:t>/2016/</a:t>
            </a:r>
            <a:r>
              <a:rPr lang="en-US" sz="1200" b="1" dirty="0" err="1">
                <a:solidFill>
                  <a:schemeClr val="bg1">
                    <a:lumMod val="50000"/>
                  </a:schemeClr>
                </a:solidFill>
              </a:rPr>
              <a:t>september</a:t>
            </a:r>
            <a:r>
              <a:rPr lang="en-US" sz="1200" b="1" dirty="0">
                <a:solidFill>
                  <a:schemeClr val="bg1">
                    <a:lumMod val="50000"/>
                  </a:schemeClr>
                </a:solidFill>
              </a:rPr>
              <a:t>/article3.php</a:t>
            </a:r>
            <a:br>
              <a:rPr lang="en-US" dirty="0">
                <a:solidFill>
                  <a:schemeClr val="bg1">
                    <a:lumMod val="50000"/>
                  </a:schemeClr>
                </a:solidFill>
              </a:rPr>
            </a:br>
            <a:endParaRPr lang="en-US" dirty="0">
              <a:solidFill>
                <a:schemeClr val="bg1">
                  <a:lumMod val="50000"/>
                </a:schemeClr>
              </a:solidFill>
            </a:endParaRPr>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23</a:t>
            </a:fld>
            <a:endParaRPr lang="en-US" dirty="0"/>
          </a:p>
        </p:txBody>
      </p:sp>
    </p:spTree>
    <p:extLst>
      <p:ext uri="{BB962C8B-B14F-4D97-AF65-F5344CB8AC3E}">
        <p14:creationId xmlns:p14="http://schemas.microsoft.com/office/powerpoint/2010/main" val="193639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Publish/subscribe pattern</a:t>
            </a:r>
          </a:p>
        </p:txBody>
      </p:sp>
      <p:sp>
        <p:nvSpPr>
          <p:cNvPr id="3" name="Marcador de contenido 2"/>
          <p:cNvSpPr>
            <a:spLocks noGrp="1"/>
          </p:cNvSpPr>
          <p:nvPr>
            <p:ph idx="1"/>
          </p:nvPr>
        </p:nvSpPr>
        <p:spPr/>
        <p:txBody>
          <a:bodyPr/>
          <a:lstStyle/>
          <a:p>
            <a:r>
              <a:rPr lang="en-US" noProof="0" dirty="0"/>
              <a:t>Pub/Sub decouples a client, who is sending a message about a specific </a:t>
            </a:r>
            <a:r>
              <a:rPr lang="en-US" b="1" u="sng" noProof="0" dirty="0">
                <a:solidFill>
                  <a:srgbClr val="004FBA"/>
                </a:solidFill>
              </a:rPr>
              <a:t>topic</a:t>
            </a:r>
            <a:r>
              <a:rPr lang="en-US" noProof="0" dirty="0"/>
              <a:t>, called </a:t>
            </a:r>
            <a:r>
              <a:rPr lang="en-US" noProof="0" dirty="0">
                <a:solidFill>
                  <a:srgbClr val="800000"/>
                </a:solidFill>
              </a:rPr>
              <a:t>publisher</a:t>
            </a:r>
            <a:r>
              <a:rPr lang="en-US" dirty="0"/>
              <a:t>,</a:t>
            </a:r>
            <a:r>
              <a:rPr lang="en-US" noProof="0" dirty="0"/>
              <a:t> from another client (or more clients), who is receiving the message, called </a:t>
            </a:r>
            <a:r>
              <a:rPr lang="en-US" noProof="0" dirty="0">
                <a:solidFill>
                  <a:srgbClr val="800000"/>
                </a:solidFill>
              </a:rPr>
              <a:t>subscriber</a:t>
            </a:r>
            <a:r>
              <a:rPr lang="en-US" noProof="0" dirty="0"/>
              <a:t>. </a:t>
            </a:r>
          </a:p>
          <a:p>
            <a:pPr lvl="1"/>
            <a:r>
              <a:rPr lang="en-US" noProof="0" dirty="0"/>
              <a:t>This means that the publisher and subscriber don’t know about the existence of one another. </a:t>
            </a:r>
          </a:p>
          <a:p>
            <a:r>
              <a:rPr lang="en-US" noProof="0" dirty="0"/>
              <a:t>There is a third component, called </a:t>
            </a:r>
            <a:r>
              <a:rPr lang="en-US" noProof="0" dirty="0">
                <a:solidFill>
                  <a:srgbClr val="800000"/>
                </a:solidFill>
              </a:rPr>
              <a:t>broker</a:t>
            </a:r>
            <a:r>
              <a:rPr lang="en-US" noProof="0" dirty="0"/>
              <a:t>, which is known by both the publisher and subscriber, which filters all incoming messages and distributes them accordingly.</a:t>
            </a:r>
          </a:p>
          <a:p>
            <a:endParaRPr lang="en-US" noProof="0" dirty="0"/>
          </a:p>
        </p:txBody>
      </p:sp>
      <p:sp>
        <p:nvSpPr>
          <p:cNvPr id="20" name="Segnaposto numero diapositiva 19"/>
          <p:cNvSpPr>
            <a:spLocks noGrp="1"/>
          </p:cNvSpPr>
          <p:nvPr>
            <p:ph type="sldNum" sz="quarter" idx="10"/>
          </p:nvPr>
        </p:nvSpPr>
        <p:spPr/>
        <p:txBody>
          <a:bodyPr/>
          <a:lstStyle/>
          <a:p>
            <a:fld id="{BA658625-7B0B-EB4B-9306-964DC7C89793}" type="slidenum">
              <a:rPr lang="en-US" smtClean="0"/>
              <a:t>24</a:t>
            </a:fld>
            <a:endParaRPr lang="en-US"/>
          </a:p>
        </p:txBody>
      </p:sp>
      <p:grpSp>
        <p:nvGrpSpPr>
          <p:cNvPr id="4" name="Group 4"/>
          <p:cNvGrpSpPr>
            <a:grpSpLocks/>
          </p:cNvGrpSpPr>
          <p:nvPr/>
        </p:nvGrpSpPr>
        <p:grpSpPr bwMode="auto">
          <a:xfrm>
            <a:off x="2309190" y="4080227"/>
            <a:ext cx="5489576" cy="2293938"/>
            <a:chOff x="1278" y="2117"/>
            <a:chExt cx="3192" cy="1445"/>
          </a:xfrm>
          <a:solidFill>
            <a:srgbClr val="FFFFFF"/>
          </a:solidFill>
          <a:effectLst>
            <a:outerShdw blurRad="50800" dist="38100" dir="2700000" algn="tl" rotWithShape="0">
              <a:prstClr val="black">
                <a:alpha val="40000"/>
              </a:prstClr>
            </a:outerShdw>
          </a:effectLst>
        </p:grpSpPr>
        <p:sp>
          <p:nvSpPr>
            <p:cNvPr id="5" name="AutoShape 5"/>
            <p:cNvSpPr>
              <a:spLocks noChangeArrowheads="1"/>
            </p:cNvSpPr>
            <p:nvPr/>
          </p:nvSpPr>
          <p:spPr bwMode="auto">
            <a:xfrm rot="-5400000">
              <a:off x="2676" y="2041"/>
              <a:ext cx="399" cy="1596"/>
            </a:xfrm>
            <a:prstGeom prst="can">
              <a:avLst>
                <a:gd name="adj" fmla="val 100000"/>
              </a:avLst>
            </a:prstGeom>
            <a:grpFill/>
            <a:ln w="9525">
              <a:solidFill>
                <a:srgbClr val="00009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eaVert" wrap="none" anchor="ctr"/>
            <a:lstStyle/>
            <a:p>
              <a:pPr algn="ctr">
                <a:defRPr/>
              </a:pPr>
              <a:r>
                <a:rPr lang="en-US" dirty="0">
                  <a:cs typeface="Arial" charset="0"/>
                </a:rPr>
                <a:t>Software bus</a:t>
              </a:r>
            </a:p>
          </p:txBody>
        </p:sp>
        <p:grpSp>
          <p:nvGrpSpPr>
            <p:cNvPr id="6" name="Group 6"/>
            <p:cNvGrpSpPr>
              <a:grpSpLocks/>
            </p:cNvGrpSpPr>
            <p:nvPr/>
          </p:nvGrpSpPr>
          <p:grpSpPr bwMode="auto">
            <a:xfrm>
              <a:off x="1890" y="2117"/>
              <a:ext cx="1973" cy="233"/>
              <a:chOff x="1684" y="793"/>
              <a:chExt cx="1973" cy="233"/>
            </a:xfrm>
            <a:grpFill/>
          </p:grpSpPr>
          <p:sp>
            <p:nvSpPr>
              <p:cNvPr id="18" name="Rectangle 7"/>
              <p:cNvSpPr>
                <a:spLocks noChangeArrowheads="1"/>
              </p:cNvSpPr>
              <p:nvPr/>
            </p:nvSpPr>
            <p:spPr bwMode="auto">
              <a:xfrm>
                <a:off x="1684" y="793"/>
                <a:ext cx="761" cy="233"/>
              </a:xfrm>
              <a:prstGeom prst="rect">
                <a:avLst/>
              </a:prstGeom>
              <a:grp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Publisher 1</a:t>
                </a:r>
              </a:p>
            </p:txBody>
          </p:sp>
          <p:sp>
            <p:nvSpPr>
              <p:cNvPr id="19" name="Rectangle 8"/>
              <p:cNvSpPr>
                <a:spLocks noChangeArrowheads="1"/>
              </p:cNvSpPr>
              <p:nvPr/>
            </p:nvSpPr>
            <p:spPr bwMode="auto">
              <a:xfrm>
                <a:off x="2896" y="793"/>
                <a:ext cx="761" cy="233"/>
              </a:xfrm>
              <a:prstGeom prst="rect">
                <a:avLst/>
              </a:prstGeom>
              <a:grp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Publisher 2</a:t>
                </a:r>
              </a:p>
            </p:txBody>
          </p:sp>
        </p:grpSp>
        <p:grpSp>
          <p:nvGrpSpPr>
            <p:cNvPr id="7" name="Group 9"/>
            <p:cNvGrpSpPr>
              <a:grpSpLocks/>
            </p:cNvGrpSpPr>
            <p:nvPr/>
          </p:nvGrpSpPr>
          <p:grpSpPr bwMode="auto">
            <a:xfrm>
              <a:off x="1278" y="3329"/>
              <a:ext cx="3192" cy="233"/>
              <a:chOff x="1378" y="2005"/>
              <a:chExt cx="3192" cy="233"/>
            </a:xfrm>
            <a:grpFill/>
          </p:grpSpPr>
          <p:sp>
            <p:nvSpPr>
              <p:cNvPr id="15" name="Rectangle 10"/>
              <p:cNvSpPr>
                <a:spLocks noChangeArrowheads="1"/>
              </p:cNvSpPr>
              <p:nvPr/>
            </p:nvSpPr>
            <p:spPr bwMode="auto">
              <a:xfrm>
                <a:off x="1378" y="2005"/>
                <a:ext cx="841" cy="233"/>
              </a:xfrm>
              <a:prstGeom prst="rect">
                <a:avLst/>
              </a:prstGeom>
              <a:grp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1</a:t>
                </a:r>
              </a:p>
            </p:txBody>
          </p:sp>
          <p:sp>
            <p:nvSpPr>
              <p:cNvPr id="16" name="Rectangle 11"/>
              <p:cNvSpPr>
                <a:spLocks noChangeArrowheads="1"/>
              </p:cNvSpPr>
              <p:nvPr/>
            </p:nvSpPr>
            <p:spPr bwMode="auto">
              <a:xfrm>
                <a:off x="2554" y="2005"/>
                <a:ext cx="841" cy="233"/>
              </a:xfrm>
              <a:prstGeom prst="rect">
                <a:avLst/>
              </a:prstGeom>
              <a:grp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2</a:t>
                </a:r>
              </a:p>
            </p:txBody>
          </p:sp>
          <p:sp>
            <p:nvSpPr>
              <p:cNvPr id="17" name="Rectangle 12"/>
              <p:cNvSpPr>
                <a:spLocks noChangeArrowheads="1"/>
              </p:cNvSpPr>
              <p:nvPr/>
            </p:nvSpPr>
            <p:spPr bwMode="auto">
              <a:xfrm>
                <a:off x="3729" y="2005"/>
                <a:ext cx="841" cy="233"/>
              </a:xfrm>
              <a:prstGeom prst="rect">
                <a:avLst/>
              </a:prstGeom>
              <a:grpFill/>
              <a:ln w="9525">
                <a:solidFill>
                  <a:srgbClr val="00009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3</a:t>
                </a:r>
              </a:p>
            </p:txBody>
          </p:sp>
        </p:grpSp>
        <p:sp>
          <p:nvSpPr>
            <p:cNvPr id="8" name="Line 13"/>
            <p:cNvSpPr>
              <a:spLocks noChangeShapeType="1"/>
            </p:cNvSpPr>
            <p:nvPr/>
          </p:nvSpPr>
          <p:spPr bwMode="auto">
            <a:xfrm>
              <a:off x="2300" y="2404"/>
              <a:ext cx="180" cy="174"/>
            </a:xfrm>
            <a:prstGeom prst="line">
              <a:avLst/>
            </a:prstGeom>
            <a:grpFill/>
            <a:ln w="38100">
              <a:solidFill>
                <a:srgbClr val="000090"/>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9" name="Line 14"/>
            <p:cNvSpPr>
              <a:spLocks noChangeShapeType="1"/>
            </p:cNvSpPr>
            <p:nvPr/>
          </p:nvSpPr>
          <p:spPr bwMode="auto">
            <a:xfrm flipH="1">
              <a:off x="2018" y="3070"/>
              <a:ext cx="222" cy="216"/>
            </a:xfrm>
            <a:prstGeom prst="line">
              <a:avLst/>
            </a:prstGeom>
            <a:grpFill/>
            <a:ln w="38100">
              <a:solidFill>
                <a:srgbClr val="000090"/>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0" name="Line 15"/>
            <p:cNvSpPr>
              <a:spLocks noChangeShapeType="1"/>
            </p:cNvSpPr>
            <p:nvPr/>
          </p:nvSpPr>
          <p:spPr bwMode="auto">
            <a:xfrm flipH="1">
              <a:off x="2804" y="3058"/>
              <a:ext cx="0" cy="228"/>
            </a:xfrm>
            <a:prstGeom prst="line">
              <a:avLst/>
            </a:prstGeom>
            <a:grpFill/>
            <a:ln w="38100">
              <a:solidFill>
                <a:srgbClr val="000090"/>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1" name="Line 16"/>
            <p:cNvSpPr>
              <a:spLocks noChangeShapeType="1"/>
            </p:cNvSpPr>
            <p:nvPr/>
          </p:nvSpPr>
          <p:spPr bwMode="auto">
            <a:xfrm flipH="1">
              <a:off x="3122" y="2386"/>
              <a:ext cx="222" cy="216"/>
            </a:xfrm>
            <a:prstGeom prst="line">
              <a:avLst/>
            </a:prstGeom>
            <a:grpFill/>
            <a:ln w="38100">
              <a:solidFill>
                <a:srgbClr val="000090"/>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2" name="Line 17"/>
            <p:cNvSpPr>
              <a:spLocks noChangeShapeType="1"/>
            </p:cNvSpPr>
            <p:nvPr/>
          </p:nvSpPr>
          <p:spPr bwMode="auto">
            <a:xfrm flipH="1">
              <a:off x="3272" y="2392"/>
              <a:ext cx="222" cy="216"/>
            </a:xfrm>
            <a:prstGeom prst="line">
              <a:avLst/>
            </a:prstGeom>
            <a:grpFill/>
            <a:ln w="38100">
              <a:solidFill>
                <a:srgbClr val="000090"/>
              </a:solidFill>
              <a:prstDash val="sysDot"/>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3" name="Line 18"/>
            <p:cNvSpPr>
              <a:spLocks noChangeShapeType="1"/>
            </p:cNvSpPr>
            <p:nvPr/>
          </p:nvSpPr>
          <p:spPr bwMode="auto">
            <a:xfrm flipH="1">
              <a:off x="2996" y="3064"/>
              <a:ext cx="0" cy="240"/>
            </a:xfrm>
            <a:prstGeom prst="line">
              <a:avLst/>
            </a:prstGeom>
            <a:grpFill/>
            <a:ln w="38100">
              <a:solidFill>
                <a:srgbClr val="000090"/>
              </a:solidFill>
              <a:prstDash val="sysDot"/>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4" name="Line 19"/>
            <p:cNvSpPr>
              <a:spLocks noChangeShapeType="1"/>
            </p:cNvSpPr>
            <p:nvPr/>
          </p:nvSpPr>
          <p:spPr bwMode="auto">
            <a:xfrm>
              <a:off x="3524" y="3070"/>
              <a:ext cx="222" cy="202"/>
            </a:xfrm>
            <a:prstGeom prst="line">
              <a:avLst/>
            </a:prstGeom>
            <a:grpFill/>
            <a:ln w="38100">
              <a:solidFill>
                <a:srgbClr val="000090"/>
              </a:solidFill>
              <a:prstDash val="sysDot"/>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grpSp>
    </p:spTree>
    <p:extLst>
      <p:ext uri="{BB962C8B-B14F-4D97-AF65-F5344CB8AC3E}">
        <p14:creationId xmlns:p14="http://schemas.microsoft.com/office/powerpoint/2010/main" val="85941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Publish/subscribe interactions sequence</a:t>
            </a:r>
          </a:p>
        </p:txBody>
      </p:sp>
      <p:sp>
        <p:nvSpPr>
          <p:cNvPr id="3" name="Marcador de número de diapositiva 2"/>
          <p:cNvSpPr>
            <a:spLocks noGrp="1"/>
          </p:cNvSpPr>
          <p:nvPr>
            <p:ph type="sldNum" sz="quarter" idx="10"/>
          </p:nvPr>
        </p:nvSpPr>
        <p:spPr/>
        <p:txBody>
          <a:bodyPr/>
          <a:lstStyle/>
          <a:p>
            <a:fld id="{BA658625-7B0B-EB4B-9306-964DC7C89793}" type="slidenum">
              <a:rPr lang="en-US" smtClean="0"/>
              <a:t>25</a:t>
            </a:fld>
            <a:endParaRPr lang="en-US"/>
          </a:p>
        </p:txBody>
      </p:sp>
      <p:cxnSp>
        <p:nvCxnSpPr>
          <p:cNvPr id="9" name="Conector recto 8">
            <a:extLst>
              <a:ext uri="{FF2B5EF4-FFF2-40B4-BE49-F238E27FC236}">
                <a16:creationId xmlns:a16="http://schemas.microsoft.com/office/drawing/2014/main" id="{DF31F9C2-A288-EE47-890F-F5757F3E8C0A}"/>
              </a:ext>
            </a:extLst>
          </p:cNvPr>
          <p:cNvCxnSpPr>
            <a:cxnSpLocks/>
          </p:cNvCxnSpPr>
          <p:nvPr/>
        </p:nvCxnSpPr>
        <p:spPr bwMode="auto">
          <a:xfrm>
            <a:off x="2518912" y="2168106"/>
            <a:ext cx="46008" cy="3467818"/>
          </a:xfrm>
          <a:prstGeom prst="line">
            <a:avLst/>
          </a:prstGeom>
          <a:noFill/>
          <a:ln w="57150" cap="flat" cmpd="sng" algn="ctr">
            <a:solidFill>
              <a:srgbClr val="004FBA"/>
            </a:solidFill>
            <a:prstDash val="solid"/>
            <a:round/>
            <a:headEnd type="none" w="med" len="med"/>
            <a:tailEnd type="none" w="med" len="med"/>
          </a:ln>
          <a:effectLst/>
        </p:spPr>
      </p:cxnSp>
      <p:cxnSp>
        <p:nvCxnSpPr>
          <p:cNvPr id="11" name="Conector recto 10">
            <a:extLst>
              <a:ext uri="{FF2B5EF4-FFF2-40B4-BE49-F238E27FC236}">
                <a16:creationId xmlns:a16="http://schemas.microsoft.com/office/drawing/2014/main" id="{BF848E14-8C1B-344D-A02D-6A6F05D9D1AE}"/>
              </a:ext>
            </a:extLst>
          </p:cNvPr>
          <p:cNvCxnSpPr>
            <a:cxnSpLocks/>
          </p:cNvCxnSpPr>
          <p:nvPr/>
        </p:nvCxnSpPr>
        <p:spPr bwMode="auto">
          <a:xfrm>
            <a:off x="4580626" y="2168106"/>
            <a:ext cx="46008" cy="3467818"/>
          </a:xfrm>
          <a:prstGeom prst="line">
            <a:avLst/>
          </a:prstGeom>
          <a:noFill/>
          <a:ln w="57150" cap="flat" cmpd="sng" algn="ctr">
            <a:solidFill>
              <a:srgbClr val="009051"/>
            </a:solidFill>
            <a:prstDash val="solid"/>
            <a:round/>
            <a:headEnd type="none" w="med" len="med"/>
            <a:tailEnd type="none" w="med" len="med"/>
          </a:ln>
          <a:effectLst/>
        </p:spPr>
      </p:cxnSp>
      <p:sp>
        <p:nvSpPr>
          <p:cNvPr id="13" name="Anillo 12">
            <a:extLst>
              <a:ext uri="{FF2B5EF4-FFF2-40B4-BE49-F238E27FC236}">
                <a16:creationId xmlns:a16="http://schemas.microsoft.com/office/drawing/2014/main" id="{EC5F2120-87EB-4A4C-9B32-ADC69FE939B0}"/>
              </a:ext>
            </a:extLst>
          </p:cNvPr>
          <p:cNvSpPr>
            <a:spLocks noChangeAspect="1"/>
          </p:cNvSpPr>
          <p:nvPr/>
        </p:nvSpPr>
        <p:spPr bwMode="auto">
          <a:xfrm>
            <a:off x="2139349" y="1460739"/>
            <a:ext cx="768878" cy="707367"/>
          </a:xfrm>
          <a:prstGeom prst="donut">
            <a:avLst>
              <a:gd name="adj" fmla="val 7596"/>
            </a:avLst>
          </a:prstGeom>
          <a:solidFill>
            <a:srgbClr val="004FB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Publisher</a:t>
            </a:r>
          </a:p>
        </p:txBody>
      </p:sp>
      <p:cxnSp>
        <p:nvCxnSpPr>
          <p:cNvPr id="15" name="Conector recto 14">
            <a:extLst>
              <a:ext uri="{FF2B5EF4-FFF2-40B4-BE49-F238E27FC236}">
                <a16:creationId xmlns:a16="http://schemas.microsoft.com/office/drawing/2014/main" id="{093B2ED5-F948-0749-87F9-0715CD95525E}"/>
              </a:ext>
            </a:extLst>
          </p:cNvPr>
          <p:cNvCxnSpPr>
            <a:cxnSpLocks/>
          </p:cNvCxnSpPr>
          <p:nvPr/>
        </p:nvCxnSpPr>
        <p:spPr bwMode="auto">
          <a:xfrm>
            <a:off x="6649841" y="2168106"/>
            <a:ext cx="46008" cy="3467818"/>
          </a:xfrm>
          <a:prstGeom prst="line">
            <a:avLst/>
          </a:prstGeom>
          <a:noFill/>
          <a:ln w="57150" cap="flat" cmpd="sng" algn="ctr">
            <a:solidFill>
              <a:srgbClr val="004FBA"/>
            </a:solidFill>
            <a:prstDash val="solid"/>
            <a:round/>
            <a:headEnd type="none" w="med" len="med"/>
            <a:tailEnd type="none" w="med" len="med"/>
          </a:ln>
          <a:effectLst/>
        </p:spPr>
      </p:cxnSp>
      <p:sp>
        <p:nvSpPr>
          <p:cNvPr id="16" name="Anillo 15">
            <a:extLst>
              <a:ext uri="{FF2B5EF4-FFF2-40B4-BE49-F238E27FC236}">
                <a16:creationId xmlns:a16="http://schemas.microsoft.com/office/drawing/2014/main" id="{A30288F1-BDAF-024E-9F81-4618A6ACE49A}"/>
              </a:ext>
            </a:extLst>
          </p:cNvPr>
          <p:cNvSpPr>
            <a:spLocks noChangeAspect="1"/>
          </p:cNvSpPr>
          <p:nvPr/>
        </p:nvSpPr>
        <p:spPr bwMode="auto">
          <a:xfrm>
            <a:off x="6270278" y="1460739"/>
            <a:ext cx="768878" cy="707367"/>
          </a:xfrm>
          <a:prstGeom prst="donut">
            <a:avLst>
              <a:gd name="adj" fmla="val 7596"/>
            </a:avLst>
          </a:prstGeom>
          <a:solidFill>
            <a:srgbClr val="004FB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9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Subscriber</a:t>
            </a:r>
          </a:p>
        </p:txBody>
      </p:sp>
      <p:sp>
        <p:nvSpPr>
          <p:cNvPr id="17" name="Rectángulo 16">
            <a:extLst>
              <a:ext uri="{FF2B5EF4-FFF2-40B4-BE49-F238E27FC236}">
                <a16:creationId xmlns:a16="http://schemas.microsoft.com/office/drawing/2014/main" id="{1B11A1B9-274A-8146-AF64-9D5749C3B8F4}"/>
              </a:ext>
            </a:extLst>
          </p:cNvPr>
          <p:cNvSpPr/>
          <p:nvPr/>
        </p:nvSpPr>
        <p:spPr bwMode="auto">
          <a:xfrm>
            <a:off x="4065917" y="1524000"/>
            <a:ext cx="1012166" cy="644106"/>
          </a:xfrm>
          <a:prstGeom prst="rect">
            <a:avLst/>
          </a:prstGeom>
          <a:noFill/>
          <a:ln w="57150" cap="flat" cmpd="sng" algn="ctr">
            <a:solidFill>
              <a:srgbClr val="00905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BROKER</a:t>
            </a:r>
          </a:p>
        </p:txBody>
      </p:sp>
      <p:cxnSp>
        <p:nvCxnSpPr>
          <p:cNvPr id="20" name="Conector recto de flecha 19">
            <a:extLst>
              <a:ext uri="{FF2B5EF4-FFF2-40B4-BE49-F238E27FC236}">
                <a16:creationId xmlns:a16="http://schemas.microsoft.com/office/drawing/2014/main" id="{75F64ADA-7B62-C844-8018-913B134C027E}"/>
              </a:ext>
            </a:extLst>
          </p:cNvPr>
          <p:cNvCxnSpPr/>
          <p:nvPr/>
        </p:nvCxnSpPr>
        <p:spPr bwMode="auto">
          <a:xfrm>
            <a:off x="2553833" y="2467155"/>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1" name="Conector recto de flecha 20">
            <a:extLst>
              <a:ext uri="{FF2B5EF4-FFF2-40B4-BE49-F238E27FC236}">
                <a16:creationId xmlns:a16="http://schemas.microsoft.com/office/drawing/2014/main" id="{B57BA9CA-45DF-C84E-9F2C-671738944671}"/>
              </a:ext>
            </a:extLst>
          </p:cNvPr>
          <p:cNvCxnSpPr>
            <a:cxnSpLocks/>
          </p:cNvCxnSpPr>
          <p:nvPr/>
        </p:nvCxnSpPr>
        <p:spPr bwMode="auto">
          <a:xfrm flipH="1">
            <a:off x="2553833" y="2740325"/>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2" name="Conector recto de flecha 21">
            <a:extLst>
              <a:ext uri="{FF2B5EF4-FFF2-40B4-BE49-F238E27FC236}">
                <a16:creationId xmlns:a16="http://schemas.microsoft.com/office/drawing/2014/main" id="{CEC8ECEF-8972-1D44-BF8C-F0E85229E2E2}"/>
              </a:ext>
            </a:extLst>
          </p:cNvPr>
          <p:cNvCxnSpPr/>
          <p:nvPr/>
        </p:nvCxnSpPr>
        <p:spPr bwMode="auto">
          <a:xfrm>
            <a:off x="4626634" y="3395932"/>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3" name="Conector recto de flecha 22">
            <a:extLst>
              <a:ext uri="{FF2B5EF4-FFF2-40B4-BE49-F238E27FC236}">
                <a16:creationId xmlns:a16="http://schemas.microsoft.com/office/drawing/2014/main" id="{E85B3723-4F06-6440-8339-049F067DFFCC}"/>
              </a:ext>
            </a:extLst>
          </p:cNvPr>
          <p:cNvCxnSpPr>
            <a:cxnSpLocks/>
          </p:cNvCxnSpPr>
          <p:nvPr/>
        </p:nvCxnSpPr>
        <p:spPr bwMode="auto">
          <a:xfrm flipH="1">
            <a:off x="4620883" y="3105510"/>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4" name="Conector recto de flecha 23">
            <a:extLst>
              <a:ext uri="{FF2B5EF4-FFF2-40B4-BE49-F238E27FC236}">
                <a16:creationId xmlns:a16="http://schemas.microsoft.com/office/drawing/2014/main" id="{410D2611-614C-D54B-A7AC-ED8DC704097D}"/>
              </a:ext>
            </a:extLst>
          </p:cNvPr>
          <p:cNvCxnSpPr/>
          <p:nvPr/>
        </p:nvCxnSpPr>
        <p:spPr bwMode="auto">
          <a:xfrm>
            <a:off x="4626634" y="4060166"/>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5" name="Conector recto de flecha 24">
            <a:extLst>
              <a:ext uri="{FF2B5EF4-FFF2-40B4-BE49-F238E27FC236}">
                <a16:creationId xmlns:a16="http://schemas.microsoft.com/office/drawing/2014/main" id="{65437E57-4FE1-9040-9202-41FE3568DC89}"/>
              </a:ext>
            </a:extLst>
          </p:cNvPr>
          <p:cNvCxnSpPr>
            <a:cxnSpLocks/>
          </p:cNvCxnSpPr>
          <p:nvPr/>
        </p:nvCxnSpPr>
        <p:spPr bwMode="auto">
          <a:xfrm flipH="1">
            <a:off x="4626634" y="3769744"/>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6" name="Conector recto de flecha 25">
            <a:extLst>
              <a:ext uri="{FF2B5EF4-FFF2-40B4-BE49-F238E27FC236}">
                <a16:creationId xmlns:a16="http://schemas.microsoft.com/office/drawing/2014/main" id="{0D3FD20A-DDC0-B644-8F8A-78482EB6BFC8}"/>
              </a:ext>
            </a:extLst>
          </p:cNvPr>
          <p:cNvCxnSpPr/>
          <p:nvPr/>
        </p:nvCxnSpPr>
        <p:spPr bwMode="auto">
          <a:xfrm>
            <a:off x="2585463" y="4551872"/>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7" name="Conector recto de flecha 26">
            <a:extLst>
              <a:ext uri="{FF2B5EF4-FFF2-40B4-BE49-F238E27FC236}">
                <a16:creationId xmlns:a16="http://schemas.microsoft.com/office/drawing/2014/main" id="{C3098A12-E33A-5948-A75A-D05CA5B956C5}"/>
              </a:ext>
            </a:extLst>
          </p:cNvPr>
          <p:cNvCxnSpPr/>
          <p:nvPr/>
        </p:nvCxnSpPr>
        <p:spPr bwMode="auto">
          <a:xfrm>
            <a:off x="4654678" y="5032076"/>
            <a:ext cx="1995163" cy="0"/>
          </a:xfrm>
          <a:prstGeom prst="straightConnector1">
            <a:avLst/>
          </a:prstGeom>
          <a:noFill/>
          <a:ln w="28575" cap="flat" cmpd="sng" algn="ctr">
            <a:solidFill>
              <a:srgbClr val="C00000"/>
            </a:solidFill>
            <a:prstDash val="solid"/>
            <a:round/>
            <a:headEnd type="none" w="med" len="med"/>
            <a:tailEnd type="triangle"/>
          </a:ln>
          <a:effectLst/>
        </p:spPr>
      </p:cxnSp>
      <p:sp>
        <p:nvSpPr>
          <p:cNvPr id="28" name="CuadroTexto 27">
            <a:extLst>
              <a:ext uri="{FF2B5EF4-FFF2-40B4-BE49-F238E27FC236}">
                <a16:creationId xmlns:a16="http://schemas.microsoft.com/office/drawing/2014/main" id="{FCD69E1D-1C37-F548-888C-18C15B02E18C}"/>
              </a:ext>
            </a:extLst>
          </p:cNvPr>
          <p:cNvSpPr txBox="1"/>
          <p:nvPr/>
        </p:nvSpPr>
        <p:spPr>
          <a:xfrm>
            <a:off x="3178556" y="2222867"/>
            <a:ext cx="745717"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a:t>
            </a:r>
          </a:p>
        </p:txBody>
      </p:sp>
      <p:sp>
        <p:nvSpPr>
          <p:cNvPr id="29" name="CuadroTexto 28">
            <a:extLst>
              <a:ext uri="{FF2B5EF4-FFF2-40B4-BE49-F238E27FC236}">
                <a16:creationId xmlns:a16="http://schemas.microsoft.com/office/drawing/2014/main" id="{5F94CF39-FCB2-C141-9FBD-F1E9BA603F51}"/>
              </a:ext>
            </a:extLst>
          </p:cNvPr>
          <p:cNvSpPr txBox="1"/>
          <p:nvPr/>
        </p:nvSpPr>
        <p:spPr>
          <a:xfrm>
            <a:off x="3016760" y="2528103"/>
            <a:ext cx="10663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 ACK</a:t>
            </a:r>
          </a:p>
        </p:txBody>
      </p:sp>
      <p:sp>
        <p:nvSpPr>
          <p:cNvPr id="30" name="CuadroTexto 29">
            <a:extLst>
              <a:ext uri="{FF2B5EF4-FFF2-40B4-BE49-F238E27FC236}">
                <a16:creationId xmlns:a16="http://schemas.microsoft.com/office/drawing/2014/main" id="{96D92E76-C3AB-6D41-944C-375A0759EC03}"/>
              </a:ext>
            </a:extLst>
          </p:cNvPr>
          <p:cNvSpPr txBox="1"/>
          <p:nvPr/>
        </p:nvSpPr>
        <p:spPr>
          <a:xfrm>
            <a:off x="5290589" y="2917173"/>
            <a:ext cx="745717"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a:t>
            </a:r>
          </a:p>
        </p:txBody>
      </p:sp>
      <p:sp>
        <p:nvSpPr>
          <p:cNvPr id="31" name="CuadroTexto 30">
            <a:extLst>
              <a:ext uri="{FF2B5EF4-FFF2-40B4-BE49-F238E27FC236}">
                <a16:creationId xmlns:a16="http://schemas.microsoft.com/office/drawing/2014/main" id="{86502ABB-6474-6A45-B275-43718C1454BF}"/>
              </a:ext>
            </a:extLst>
          </p:cNvPr>
          <p:cNvSpPr txBox="1"/>
          <p:nvPr/>
        </p:nvSpPr>
        <p:spPr>
          <a:xfrm>
            <a:off x="5130288" y="3206154"/>
            <a:ext cx="10663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 ACK</a:t>
            </a:r>
          </a:p>
        </p:txBody>
      </p:sp>
      <p:sp>
        <p:nvSpPr>
          <p:cNvPr id="32" name="CuadroTexto 31">
            <a:extLst>
              <a:ext uri="{FF2B5EF4-FFF2-40B4-BE49-F238E27FC236}">
                <a16:creationId xmlns:a16="http://schemas.microsoft.com/office/drawing/2014/main" id="{36E31EEB-ACA5-3748-8A92-93B2184E9DC2}"/>
              </a:ext>
            </a:extLst>
          </p:cNvPr>
          <p:cNvSpPr txBox="1"/>
          <p:nvPr/>
        </p:nvSpPr>
        <p:spPr>
          <a:xfrm>
            <a:off x="4889838" y="3571361"/>
            <a:ext cx="15472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subscribe (topic)</a:t>
            </a:r>
          </a:p>
        </p:txBody>
      </p:sp>
      <p:sp>
        <p:nvSpPr>
          <p:cNvPr id="33" name="CuadroTexto 32">
            <a:extLst>
              <a:ext uri="{FF2B5EF4-FFF2-40B4-BE49-F238E27FC236}">
                <a16:creationId xmlns:a16="http://schemas.microsoft.com/office/drawing/2014/main" id="{C900A230-2766-6447-904C-65C66145603F}"/>
              </a:ext>
            </a:extLst>
          </p:cNvPr>
          <p:cNvSpPr txBox="1"/>
          <p:nvPr/>
        </p:nvSpPr>
        <p:spPr>
          <a:xfrm>
            <a:off x="5050138" y="3877421"/>
            <a:ext cx="12266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subscribe ACK</a:t>
            </a:r>
          </a:p>
        </p:txBody>
      </p:sp>
      <p:sp>
        <p:nvSpPr>
          <p:cNvPr id="34" name="CuadroTexto 33">
            <a:extLst>
              <a:ext uri="{FF2B5EF4-FFF2-40B4-BE49-F238E27FC236}">
                <a16:creationId xmlns:a16="http://schemas.microsoft.com/office/drawing/2014/main" id="{BDAFEDA2-B8F3-0C4F-BAAF-668F729BFB54}"/>
              </a:ext>
            </a:extLst>
          </p:cNvPr>
          <p:cNvSpPr txBox="1"/>
          <p:nvPr/>
        </p:nvSpPr>
        <p:spPr>
          <a:xfrm>
            <a:off x="2663868" y="4339495"/>
            <a:ext cx="1867819"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publish (topic, data)</a:t>
            </a:r>
          </a:p>
        </p:txBody>
      </p:sp>
      <p:sp>
        <p:nvSpPr>
          <p:cNvPr id="35" name="CuadroTexto 34">
            <a:extLst>
              <a:ext uri="{FF2B5EF4-FFF2-40B4-BE49-F238E27FC236}">
                <a16:creationId xmlns:a16="http://schemas.microsoft.com/office/drawing/2014/main" id="{DEC51D2A-7CBD-FB4F-A736-ADD05A407767}"/>
              </a:ext>
            </a:extLst>
          </p:cNvPr>
          <p:cNvSpPr txBox="1"/>
          <p:nvPr/>
        </p:nvSpPr>
        <p:spPr>
          <a:xfrm>
            <a:off x="4712188" y="4810418"/>
            <a:ext cx="1867819"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publish (topic, data)</a:t>
            </a:r>
          </a:p>
        </p:txBody>
      </p:sp>
    </p:spTree>
    <p:extLst>
      <p:ext uri="{BB962C8B-B14F-4D97-AF65-F5344CB8AC3E}">
        <p14:creationId xmlns:p14="http://schemas.microsoft.com/office/powerpoint/2010/main" val="3302628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Connecting to the broker</a:t>
            </a:r>
          </a:p>
        </p:txBody>
      </p:sp>
      <p:sp>
        <p:nvSpPr>
          <p:cNvPr id="3" name="Segnaposto numero diapositiva 2"/>
          <p:cNvSpPr>
            <a:spLocks noGrp="1"/>
          </p:cNvSpPr>
          <p:nvPr>
            <p:ph type="sldNum" sz="quarter" idx="10"/>
          </p:nvPr>
        </p:nvSpPr>
        <p:spPr/>
        <p:txBody>
          <a:bodyPr/>
          <a:lstStyle/>
          <a:p>
            <a:fld id="{BA658625-7B0B-EB4B-9306-964DC7C89793}" type="slidenum">
              <a:rPr lang="en-US" smtClean="0"/>
              <a:t>26</a:t>
            </a:fld>
            <a:endParaRPr lang="en-US"/>
          </a:p>
        </p:txBody>
      </p:sp>
      <p:pic>
        <p:nvPicPr>
          <p:cNvPr id="6" name="Imagen 5"/>
          <p:cNvPicPr>
            <a:picLocks noChangeAspect="1"/>
          </p:cNvPicPr>
          <p:nvPr/>
        </p:nvPicPr>
        <p:blipFill>
          <a:blip r:embed="rId2"/>
          <a:stretch>
            <a:fillRect/>
          </a:stretch>
        </p:blipFill>
        <p:spPr>
          <a:xfrm>
            <a:off x="1948278" y="4093330"/>
            <a:ext cx="5675313" cy="2352675"/>
          </a:xfrm>
          <a:prstGeom prst="rect">
            <a:avLst/>
          </a:prstGeom>
        </p:spPr>
      </p:pic>
      <p:pic>
        <p:nvPicPr>
          <p:cNvPr id="7" name="Imagen 6"/>
          <p:cNvPicPr>
            <a:picLocks noChangeAspect="1"/>
          </p:cNvPicPr>
          <p:nvPr/>
        </p:nvPicPr>
        <p:blipFill>
          <a:blip r:embed="rId3"/>
          <a:stretch>
            <a:fillRect/>
          </a:stretch>
        </p:blipFill>
        <p:spPr>
          <a:xfrm>
            <a:off x="6301809" y="4185052"/>
            <a:ext cx="1255940" cy="1674586"/>
          </a:xfrm>
          <a:prstGeom prst="rect">
            <a:avLst/>
          </a:prstGeom>
        </p:spPr>
      </p:pic>
      <p:pic>
        <p:nvPicPr>
          <p:cNvPr id="8" name="Imagen 7"/>
          <p:cNvPicPr>
            <a:picLocks noChangeAspect="1"/>
          </p:cNvPicPr>
          <p:nvPr/>
        </p:nvPicPr>
        <p:blipFill>
          <a:blip r:embed="rId4"/>
          <a:stretch>
            <a:fillRect/>
          </a:stretch>
        </p:blipFill>
        <p:spPr>
          <a:xfrm>
            <a:off x="401104" y="1017508"/>
            <a:ext cx="3544571" cy="2984902"/>
          </a:xfrm>
          <a:prstGeom prst="rect">
            <a:avLst/>
          </a:prstGeom>
        </p:spPr>
      </p:pic>
      <p:pic>
        <p:nvPicPr>
          <p:cNvPr id="9" name="Imagen 8"/>
          <p:cNvPicPr>
            <a:picLocks noChangeAspect="1"/>
          </p:cNvPicPr>
          <p:nvPr/>
        </p:nvPicPr>
        <p:blipFill>
          <a:blip r:embed="rId5"/>
          <a:stretch>
            <a:fillRect/>
          </a:stretch>
        </p:blipFill>
        <p:spPr>
          <a:xfrm>
            <a:off x="6035224" y="1224537"/>
            <a:ext cx="3286590" cy="2570843"/>
          </a:xfrm>
          <a:prstGeom prst="rect">
            <a:avLst/>
          </a:prstGeom>
        </p:spPr>
      </p:pic>
      <p:sp>
        <p:nvSpPr>
          <p:cNvPr id="4" name="Rectángulo redondeado 3"/>
          <p:cNvSpPr/>
          <p:nvPr/>
        </p:nvSpPr>
        <p:spPr bwMode="auto">
          <a:xfrm>
            <a:off x="546339" y="2829464"/>
            <a:ext cx="1702280" cy="569343"/>
          </a:xfrm>
          <a:prstGeom prst="round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94011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Subscribing</a:t>
            </a:r>
          </a:p>
        </p:txBody>
      </p:sp>
      <p:sp>
        <p:nvSpPr>
          <p:cNvPr id="9" name="Segnaposto numero diapositiva 8"/>
          <p:cNvSpPr>
            <a:spLocks noGrp="1"/>
          </p:cNvSpPr>
          <p:nvPr>
            <p:ph type="sldNum" sz="quarter" idx="10"/>
          </p:nvPr>
        </p:nvSpPr>
        <p:spPr/>
        <p:txBody>
          <a:bodyPr/>
          <a:lstStyle/>
          <a:p>
            <a:fld id="{BA658625-7B0B-EB4B-9306-964DC7C89793}" type="slidenum">
              <a:rPr lang="en-US" smtClean="0"/>
              <a:t>27</a:t>
            </a:fld>
            <a:endParaRPr lang="en-US"/>
          </a:p>
        </p:txBody>
      </p:sp>
      <p:pic>
        <p:nvPicPr>
          <p:cNvPr id="3" name="Imagen 2"/>
          <p:cNvPicPr>
            <a:picLocks noChangeAspect="1"/>
          </p:cNvPicPr>
          <p:nvPr/>
        </p:nvPicPr>
        <p:blipFill>
          <a:blip r:embed="rId2"/>
          <a:stretch>
            <a:fillRect/>
          </a:stretch>
        </p:blipFill>
        <p:spPr>
          <a:xfrm>
            <a:off x="262734" y="881887"/>
            <a:ext cx="3949827" cy="3195248"/>
          </a:xfrm>
          <a:prstGeom prst="rect">
            <a:avLst/>
          </a:prstGeom>
        </p:spPr>
      </p:pic>
      <p:pic>
        <p:nvPicPr>
          <p:cNvPr id="4" name="Imagen 3"/>
          <p:cNvPicPr>
            <a:picLocks noChangeAspect="1"/>
          </p:cNvPicPr>
          <p:nvPr/>
        </p:nvPicPr>
        <p:blipFill>
          <a:blip r:embed="rId3"/>
          <a:stretch>
            <a:fillRect/>
          </a:stretch>
        </p:blipFill>
        <p:spPr>
          <a:xfrm>
            <a:off x="5419821" y="3260796"/>
            <a:ext cx="4037743" cy="3223934"/>
          </a:xfrm>
          <a:prstGeom prst="rect">
            <a:avLst/>
          </a:prstGeom>
        </p:spPr>
      </p:pic>
      <p:grpSp>
        <p:nvGrpSpPr>
          <p:cNvPr id="10" name="Agrupar 9"/>
          <p:cNvGrpSpPr/>
          <p:nvPr/>
        </p:nvGrpSpPr>
        <p:grpSpPr>
          <a:xfrm>
            <a:off x="4393721" y="1288211"/>
            <a:ext cx="4763287" cy="1887776"/>
            <a:chOff x="4720583" y="655059"/>
            <a:chExt cx="4430674" cy="2072922"/>
          </a:xfrm>
        </p:grpSpPr>
        <p:pic>
          <p:nvPicPr>
            <p:cNvPr id="5" name="Imagen 4"/>
            <p:cNvPicPr>
              <a:picLocks noChangeAspect="1"/>
            </p:cNvPicPr>
            <p:nvPr/>
          </p:nvPicPr>
          <p:blipFill>
            <a:blip r:embed="rId4"/>
            <a:stretch>
              <a:fillRect/>
            </a:stretch>
          </p:blipFill>
          <p:spPr>
            <a:xfrm>
              <a:off x="4720583" y="655059"/>
              <a:ext cx="4430674" cy="2072922"/>
            </a:xfrm>
            <a:prstGeom prst="rect">
              <a:avLst/>
            </a:prstGeom>
          </p:spPr>
        </p:pic>
        <p:pic>
          <p:nvPicPr>
            <p:cNvPr id="7" name="Imagen 6"/>
            <p:cNvPicPr>
              <a:picLocks noChangeAspect="1"/>
            </p:cNvPicPr>
            <p:nvPr/>
          </p:nvPicPr>
          <p:blipFill>
            <a:blip r:embed="rId5"/>
            <a:stretch>
              <a:fillRect/>
            </a:stretch>
          </p:blipFill>
          <p:spPr>
            <a:xfrm>
              <a:off x="6946976" y="1029754"/>
              <a:ext cx="831639" cy="1108852"/>
            </a:xfrm>
            <a:prstGeom prst="rect">
              <a:avLst/>
            </a:prstGeom>
          </p:spPr>
        </p:pic>
      </p:grpSp>
      <p:grpSp>
        <p:nvGrpSpPr>
          <p:cNvPr id="11" name="Grupo 10">
            <a:extLst>
              <a:ext uri="{FF2B5EF4-FFF2-40B4-BE49-F238E27FC236}">
                <a16:creationId xmlns:a16="http://schemas.microsoft.com/office/drawing/2014/main" id="{35A53A2C-D34C-F240-8E69-885981828DFA}"/>
              </a:ext>
            </a:extLst>
          </p:cNvPr>
          <p:cNvGrpSpPr/>
          <p:nvPr/>
        </p:nvGrpSpPr>
        <p:grpSpPr>
          <a:xfrm>
            <a:off x="355839" y="4575889"/>
            <a:ext cx="4768251" cy="1581553"/>
            <a:chOff x="591628" y="4685157"/>
            <a:chExt cx="4768251" cy="1581553"/>
          </a:xfrm>
        </p:grpSpPr>
        <p:pic>
          <p:nvPicPr>
            <p:cNvPr id="6" name="Imagen 5"/>
            <p:cNvPicPr>
              <a:picLocks noChangeAspect="1"/>
            </p:cNvPicPr>
            <p:nvPr/>
          </p:nvPicPr>
          <p:blipFill>
            <a:blip r:embed="rId6"/>
            <a:stretch>
              <a:fillRect/>
            </a:stretch>
          </p:blipFill>
          <p:spPr>
            <a:xfrm>
              <a:off x="591628" y="4685157"/>
              <a:ext cx="4768251" cy="1581553"/>
            </a:xfrm>
            <a:prstGeom prst="rect">
              <a:avLst/>
            </a:prstGeom>
          </p:spPr>
        </p:pic>
        <p:pic>
          <p:nvPicPr>
            <p:cNvPr id="8" name="Imagen 7"/>
            <p:cNvPicPr>
              <a:picLocks noChangeAspect="1"/>
            </p:cNvPicPr>
            <p:nvPr/>
          </p:nvPicPr>
          <p:blipFill>
            <a:blip r:embed="rId5"/>
            <a:stretch>
              <a:fillRect/>
            </a:stretch>
          </p:blipFill>
          <p:spPr>
            <a:xfrm>
              <a:off x="4145666" y="4926027"/>
              <a:ext cx="956721" cy="892487"/>
            </a:xfrm>
            <a:prstGeom prst="rect">
              <a:avLst/>
            </a:prstGeom>
          </p:spPr>
        </p:pic>
      </p:grpSp>
    </p:spTree>
    <p:extLst>
      <p:ext uri="{BB962C8B-B14F-4D97-AF65-F5344CB8AC3E}">
        <p14:creationId xmlns:p14="http://schemas.microsoft.com/office/powerpoint/2010/main" val="2303881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Publishing</a:t>
            </a:r>
          </a:p>
        </p:txBody>
      </p:sp>
      <p:sp>
        <p:nvSpPr>
          <p:cNvPr id="4" name="Marcador de contenido 3"/>
          <p:cNvSpPr>
            <a:spLocks noGrp="1"/>
          </p:cNvSpPr>
          <p:nvPr>
            <p:ph idx="1"/>
          </p:nvPr>
        </p:nvSpPr>
        <p:spPr/>
        <p:txBody>
          <a:bodyPr/>
          <a:lstStyle/>
          <a:p>
            <a:r>
              <a:rPr lang="en-US" noProof="0" dirty="0"/>
              <a:t>MQTT is </a:t>
            </a:r>
            <a:r>
              <a:rPr lang="en-US" noProof="0" dirty="0">
                <a:solidFill>
                  <a:srgbClr val="800000"/>
                </a:solidFill>
              </a:rPr>
              <a:t>data-agnostic </a:t>
            </a:r>
            <a:r>
              <a:rPr lang="en-US" noProof="0" dirty="0"/>
              <a:t>and it totally depends on the use case how the payload is structured. It’s completely up to the sender if it wants to send binary data, textual data or even full-fledged XML or JSON. </a:t>
            </a:r>
          </a:p>
        </p:txBody>
      </p:sp>
      <p:sp>
        <p:nvSpPr>
          <p:cNvPr id="8" name="Segnaposto numero diapositiva 7"/>
          <p:cNvSpPr>
            <a:spLocks noGrp="1"/>
          </p:cNvSpPr>
          <p:nvPr>
            <p:ph type="sldNum" sz="quarter" idx="10"/>
          </p:nvPr>
        </p:nvSpPr>
        <p:spPr/>
        <p:txBody>
          <a:bodyPr/>
          <a:lstStyle/>
          <a:p>
            <a:fld id="{BA658625-7B0B-EB4B-9306-964DC7C89793}" type="slidenum">
              <a:rPr lang="en-US" smtClean="0"/>
              <a:t>28</a:t>
            </a:fld>
            <a:endParaRPr lang="en-US"/>
          </a:p>
        </p:txBody>
      </p:sp>
      <p:pic>
        <p:nvPicPr>
          <p:cNvPr id="3" name="Imagen 2"/>
          <p:cNvPicPr>
            <a:picLocks noChangeAspect="1"/>
          </p:cNvPicPr>
          <p:nvPr/>
        </p:nvPicPr>
        <p:blipFill>
          <a:blip r:embed="rId2"/>
          <a:stretch>
            <a:fillRect/>
          </a:stretch>
        </p:blipFill>
        <p:spPr>
          <a:xfrm>
            <a:off x="474339" y="2332237"/>
            <a:ext cx="3056740" cy="2495133"/>
          </a:xfrm>
          <a:prstGeom prst="rect">
            <a:avLst/>
          </a:prstGeom>
        </p:spPr>
      </p:pic>
      <p:grpSp>
        <p:nvGrpSpPr>
          <p:cNvPr id="7" name="Agrupar 6"/>
          <p:cNvGrpSpPr/>
          <p:nvPr/>
        </p:nvGrpSpPr>
        <p:grpSpPr>
          <a:xfrm>
            <a:off x="3617343" y="3991155"/>
            <a:ext cx="5702085" cy="2184013"/>
            <a:chOff x="5152571" y="4042026"/>
            <a:chExt cx="6920292" cy="2477911"/>
          </a:xfrm>
        </p:grpSpPr>
        <p:pic>
          <p:nvPicPr>
            <p:cNvPr id="5" name="Imagen 4"/>
            <p:cNvPicPr>
              <a:picLocks noChangeAspect="1"/>
            </p:cNvPicPr>
            <p:nvPr/>
          </p:nvPicPr>
          <p:blipFill>
            <a:blip r:embed="rId3"/>
            <a:stretch>
              <a:fillRect/>
            </a:stretch>
          </p:blipFill>
          <p:spPr>
            <a:xfrm>
              <a:off x="5152571" y="4042026"/>
              <a:ext cx="6920292" cy="2477911"/>
            </a:xfrm>
            <a:prstGeom prst="rect">
              <a:avLst/>
            </a:prstGeom>
          </p:spPr>
        </p:pic>
        <p:pic>
          <p:nvPicPr>
            <p:cNvPr id="6" name="Imagen 5"/>
            <p:cNvPicPr>
              <a:picLocks noChangeAspect="1"/>
            </p:cNvPicPr>
            <p:nvPr/>
          </p:nvPicPr>
          <p:blipFill>
            <a:blip r:embed="rId4"/>
            <a:stretch>
              <a:fillRect/>
            </a:stretch>
          </p:blipFill>
          <p:spPr>
            <a:xfrm>
              <a:off x="8602739" y="4493477"/>
              <a:ext cx="1315963" cy="1315963"/>
            </a:xfrm>
            <a:prstGeom prst="rect">
              <a:avLst/>
            </a:prstGeom>
          </p:spPr>
        </p:pic>
      </p:grpSp>
    </p:spTree>
    <p:extLst>
      <p:ext uri="{BB962C8B-B14F-4D97-AF65-F5344CB8AC3E}">
        <p14:creationId xmlns:p14="http://schemas.microsoft.com/office/powerpoint/2010/main" val="3009591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55285-CEC7-8542-8768-3DEA0F25A9BC}"/>
              </a:ext>
            </a:extLst>
          </p:cNvPr>
          <p:cNvSpPr>
            <a:spLocks noGrp="1"/>
          </p:cNvSpPr>
          <p:nvPr>
            <p:ph type="title"/>
          </p:nvPr>
        </p:nvSpPr>
        <p:spPr/>
        <p:txBody>
          <a:bodyPr/>
          <a:lstStyle/>
          <a:p>
            <a:r>
              <a:rPr lang="en-US" dirty="0"/>
              <a:t>Topics</a:t>
            </a:r>
          </a:p>
        </p:txBody>
      </p:sp>
      <p:sp>
        <p:nvSpPr>
          <p:cNvPr id="3" name="Marcador de contenido 2">
            <a:extLst>
              <a:ext uri="{FF2B5EF4-FFF2-40B4-BE49-F238E27FC236}">
                <a16:creationId xmlns:a16="http://schemas.microsoft.com/office/drawing/2014/main" id="{2E39F971-96FA-4A48-8B31-E43943AF3E47}"/>
              </a:ext>
            </a:extLst>
          </p:cNvPr>
          <p:cNvSpPr>
            <a:spLocks noGrp="1"/>
          </p:cNvSpPr>
          <p:nvPr>
            <p:ph idx="1"/>
          </p:nvPr>
        </p:nvSpPr>
        <p:spPr/>
        <p:txBody>
          <a:bodyPr>
            <a:normAutofit/>
          </a:bodyPr>
          <a:lstStyle/>
          <a:p>
            <a:r>
              <a:rPr lang="en-US" dirty="0"/>
              <a:t>MQTT Topics are structured in a hierarchy similar to folders and files in a file system using the forward slash ( / ) as a delimiter.</a:t>
            </a:r>
          </a:p>
          <a:p>
            <a:r>
              <a:rPr lang="en-US" dirty="0"/>
              <a:t>Allow to create a user friendly and self descriptive naming structures of you own choosing.</a:t>
            </a:r>
          </a:p>
          <a:p>
            <a:r>
              <a:rPr lang="en-US" dirty="0"/>
              <a:t>Topic names are: </a:t>
            </a:r>
          </a:p>
          <a:p>
            <a:pPr lvl="1"/>
            <a:r>
              <a:rPr lang="en-US" dirty="0"/>
              <a:t>Case sensitive</a:t>
            </a:r>
          </a:p>
          <a:p>
            <a:pPr lvl="1"/>
            <a:r>
              <a:rPr lang="en-US" dirty="0"/>
              <a:t>use UTF-8 strings.</a:t>
            </a:r>
          </a:p>
          <a:p>
            <a:pPr lvl="1"/>
            <a:r>
              <a:rPr lang="en-US" dirty="0"/>
              <a:t>Must consist of at least one character to be valid.</a:t>
            </a:r>
          </a:p>
          <a:p>
            <a:r>
              <a:rPr lang="en-US" dirty="0"/>
              <a:t>Except for the $SYS topic there is no default or standard topic structure.</a:t>
            </a:r>
          </a:p>
        </p:txBody>
      </p:sp>
      <p:sp>
        <p:nvSpPr>
          <p:cNvPr id="4" name="Marcador de posición de número de diapositiva 3">
            <a:extLst>
              <a:ext uri="{FF2B5EF4-FFF2-40B4-BE49-F238E27FC236}">
                <a16:creationId xmlns:a16="http://schemas.microsoft.com/office/drawing/2014/main" id="{7D08A4D6-59FA-5E4C-924F-ECD40167DB8B}"/>
              </a:ext>
            </a:extLst>
          </p:cNvPr>
          <p:cNvSpPr>
            <a:spLocks noGrp="1"/>
          </p:cNvSpPr>
          <p:nvPr>
            <p:ph type="sldNum" sz="quarter" idx="10"/>
          </p:nvPr>
        </p:nvSpPr>
        <p:spPr/>
        <p:txBody>
          <a:bodyPr/>
          <a:lstStyle/>
          <a:p>
            <a:fld id="{BA658625-7B0B-EB4B-9306-964DC7C89793}" type="slidenum">
              <a:rPr lang="en-US" smtClean="0"/>
              <a:t>29</a:t>
            </a:fld>
            <a:endParaRPr lang="en-US" dirty="0"/>
          </a:p>
        </p:txBody>
      </p:sp>
      <p:pic>
        <p:nvPicPr>
          <p:cNvPr id="5" name="Imagen 4">
            <a:extLst>
              <a:ext uri="{FF2B5EF4-FFF2-40B4-BE49-F238E27FC236}">
                <a16:creationId xmlns:a16="http://schemas.microsoft.com/office/drawing/2014/main" id="{AAA7B666-EEFE-164A-8A1C-F06C6541A960}"/>
              </a:ext>
            </a:extLst>
          </p:cNvPr>
          <p:cNvPicPr>
            <a:picLocks noChangeAspect="1"/>
          </p:cNvPicPr>
          <p:nvPr/>
        </p:nvPicPr>
        <p:blipFill>
          <a:blip r:embed="rId2"/>
          <a:stretch>
            <a:fillRect/>
          </a:stretch>
        </p:blipFill>
        <p:spPr>
          <a:xfrm>
            <a:off x="4223319" y="2225789"/>
            <a:ext cx="4754517" cy="1441704"/>
          </a:xfrm>
          <a:prstGeom prst="rect">
            <a:avLst/>
          </a:prstGeom>
        </p:spPr>
      </p:pic>
      <p:pic>
        <p:nvPicPr>
          <p:cNvPr id="6" name="Imagen 5">
            <a:extLst>
              <a:ext uri="{FF2B5EF4-FFF2-40B4-BE49-F238E27FC236}">
                <a16:creationId xmlns:a16="http://schemas.microsoft.com/office/drawing/2014/main" id="{4BCF22A2-502B-D948-9C39-9F5B8E531930}"/>
              </a:ext>
            </a:extLst>
          </p:cNvPr>
          <p:cNvPicPr>
            <a:picLocks noChangeAspect="1"/>
          </p:cNvPicPr>
          <p:nvPr/>
        </p:nvPicPr>
        <p:blipFill>
          <a:blip r:embed="rId3"/>
          <a:stretch>
            <a:fillRect/>
          </a:stretch>
        </p:blipFill>
        <p:spPr>
          <a:xfrm>
            <a:off x="3928490" y="4736222"/>
            <a:ext cx="3081910" cy="1780813"/>
          </a:xfrm>
          <a:prstGeom prst="rect">
            <a:avLst/>
          </a:prstGeom>
        </p:spPr>
      </p:pic>
      <p:sp>
        <p:nvSpPr>
          <p:cNvPr id="7" name="Abrir llave 6">
            <a:extLst>
              <a:ext uri="{FF2B5EF4-FFF2-40B4-BE49-F238E27FC236}">
                <a16:creationId xmlns:a16="http://schemas.microsoft.com/office/drawing/2014/main" id="{4D97F4FF-463C-854F-A47F-A8D5AF742ACC}"/>
              </a:ext>
            </a:extLst>
          </p:cNvPr>
          <p:cNvSpPr/>
          <p:nvPr/>
        </p:nvSpPr>
        <p:spPr bwMode="auto">
          <a:xfrm>
            <a:off x="3712172" y="4784785"/>
            <a:ext cx="208932" cy="1683688"/>
          </a:xfrm>
          <a:prstGeom prst="leftBrace">
            <a:avLst>
              <a:gd name="adj1" fmla="val 8333"/>
              <a:gd name="adj2" fmla="val 52177"/>
            </a:avLst>
          </a:prstGeom>
          <a:noFill/>
          <a:ln w="28575" cap="flat" cmpd="sng" algn="ctr">
            <a:solidFill>
              <a:srgbClr val="800000"/>
            </a:solidFill>
            <a:prstDash val="solid"/>
            <a:round/>
            <a:headEnd type="none" w="med" len="med"/>
            <a:tailEnd type="none" w="med" len="med"/>
          </a:ln>
          <a:effectLst/>
        </p:spPr>
        <p:txBody>
          <a:bodyPr vert="horz" wrap="none" lIns="97500" tIns="50700" rIns="97500" bIns="50700" numCol="1" rtlCol="0" anchor="ctr" anchorCtr="0" compatLnSpc="1">
            <a:prstTxWarp prst="textNoShape">
              <a:avLst/>
            </a:prstTxWarp>
            <a:noAutofit/>
          </a:bodyPr>
          <a:lstStyle/>
          <a:p>
            <a:pPr defTabSz="990570" eaLnBrk="0" fontAlgn="base" hangingPunct="0">
              <a:spcBef>
                <a:spcPct val="0"/>
              </a:spcBef>
              <a:spcAft>
                <a:spcPct val="0"/>
              </a:spcAft>
            </a:pPr>
            <a:endParaRPr lang="en-US" sz="2600" i="1">
              <a:latin typeface="Times New Roman" pitchFamily="18" charset="0"/>
            </a:endParaRPr>
          </a:p>
        </p:txBody>
      </p:sp>
      <p:sp>
        <p:nvSpPr>
          <p:cNvPr id="8" name="Rectángulo 7">
            <a:extLst>
              <a:ext uri="{FF2B5EF4-FFF2-40B4-BE49-F238E27FC236}">
                <a16:creationId xmlns:a16="http://schemas.microsoft.com/office/drawing/2014/main" id="{165DC611-19F7-2D4E-B465-CD6DF172B543}"/>
              </a:ext>
            </a:extLst>
          </p:cNvPr>
          <p:cNvSpPr/>
          <p:nvPr/>
        </p:nvSpPr>
        <p:spPr>
          <a:xfrm>
            <a:off x="1236659" y="5441962"/>
            <a:ext cx="2236510" cy="369332"/>
          </a:xfrm>
          <a:prstGeom prst="rect">
            <a:avLst/>
          </a:prstGeom>
        </p:spPr>
        <p:txBody>
          <a:bodyPr wrap="none">
            <a:spAutoFit/>
          </a:bodyPr>
          <a:lstStyle/>
          <a:p>
            <a:r>
              <a:rPr lang="en-US" dirty="0"/>
              <a:t>Special $SYS/ topics</a:t>
            </a:r>
          </a:p>
        </p:txBody>
      </p:sp>
    </p:spTree>
    <p:extLst>
      <p:ext uri="{BB962C8B-B14F-4D97-AF65-F5344CB8AC3E}">
        <p14:creationId xmlns:p14="http://schemas.microsoft.com/office/powerpoint/2010/main" val="380588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From “byte streams” to “messages”</a:t>
            </a:r>
            <a:endParaRPr lang="en-US" dirty="0"/>
          </a:p>
        </p:txBody>
      </p:sp>
      <p:sp>
        <p:nvSpPr>
          <p:cNvPr id="8" name="Marcador de contenido 7"/>
          <p:cNvSpPr>
            <a:spLocks noGrp="1"/>
          </p:cNvSpPr>
          <p:nvPr>
            <p:ph sz="half" idx="1"/>
          </p:nvPr>
        </p:nvSpPr>
        <p:spPr/>
        <p:txBody>
          <a:bodyPr/>
          <a:lstStyle/>
          <a:p>
            <a:r>
              <a:rPr lang="en-US" dirty="0"/>
              <a:t>The “old” vision of data communication was based on </a:t>
            </a:r>
            <a:r>
              <a:rPr lang="en-US" b="1" dirty="0"/>
              <a:t>reliable byte streams</a:t>
            </a:r>
            <a:r>
              <a:rPr lang="en-US" dirty="0"/>
              <a:t>, i.e., TCP</a:t>
            </a:r>
          </a:p>
          <a:p>
            <a:r>
              <a:rPr lang="en-US" dirty="0"/>
              <a:t>Nowadays </a:t>
            </a:r>
            <a:r>
              <a:rPr lang="en-US" b="1" dirty="0"/>
              <a:t>messages interchange </a:t>
            </a:r>
            <a:r>
              <a:rPr lang="en-US" dirty="0"/>
              <a:t>(aka data bundles) is becoming more common</a:t>
            </a:r>
          </a:p>
          <a:p>
            <a:pPr lvl="1"/>
            <a:r>
              <a:rPr lang="en-US" dirty="0"/>
              <a:t>E.g., Twitter, </a:t>
            </a:r>
            <a:r>
              <a:rPr lang="en-US" dirty="0" err="1"/>
              <a:t>Whatsapp</a:t>
            </a:r>
            <a:r>
              <a:rPr lang="en-US" dirty="0"/>
              <a:t>, Instagram, Snapchat, Facebook,...</a:t>
            </a:r>
          </a:p>
          <a:p>
            <a:r>
              <a:rPr lang="en-US" dirty="0"/>
              <a:t>Actually is not that new</a:t>
            </a:r>
            <a:r>
              <a:rPr lang="is-IS" dirty="0"/>
              <a:t>…</a:t>
            </a:r>
          </a:p>
          <a:p>
            <a:pPr lvl="1"/>
            <a:r>
              <a:rPr lang="en-US" dirty="0"/>
              <a:t>emails: SMTP+MIME, </a:t>
            </a:r>
          </a:p>
          <a:p>
            <a:pPr lvl="1"/>
            <a:r>
              <a:rPr lang="en-US" dirty="0"/>
              <a:t>FTP, </a:t>
            </a:r>
          </a:p>
          <a:p>
            <a:pPr lvl="1"/>
            <a:r>
              <a:rPr lang="en-US" dirty="0" err="1"/>
              <a:t>uucp</a:t>
            </a:r>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pPr/>
              <a:t>3</a:t>
            </a:fld>
            <a:endParaRPr lang="en-US"/>
          </a:p>
        </p:txBody>
      </p:sp>
      <p:pic>
        <p:nvPicPr>
          <p:cNvPr id="4" name="Imagen 3"/>
          <p:cNvPicPr>
            <a:picLocks noChangeAspect="1"/>
          </p:cNvPicPr>
          <p:nvPr/>
        </p:nvPicPr>
        <p:blipFill>
          <a:blip r:embed="rId2"/>
          <a:stretch>
            <a:fillRect/>
          </a:stretch>
        </p:blipFill>
        <p:spPr>
          <a:xfrm>
            <a:off x="5164347" y="1136002"/>
            <a:ext cx="4143014" cy="4890113"/>
          </a:xfrm>
          <a:prstGeom prst="rect">
            <a:avLst/>
          </a:prstGeom>
        </p:spPr>
      </p:pic>
    </p:spTree>
    <p:extLst>
      <p:ext uri="{BB962C8B-B14F-4D97-AF65-F5344CB8AC3E}">
        <p14:creationId xmlns:p14="http://schemas.microsoft.com/office/powerpoint/2010/main" val="592368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810942" y="3026569"/>
            <a:ext cx="184731" cy="392415"/>
          </a:xfrm>
          <a:prstGeom prst="rect">
            <a:avLst/>
          </a:prstGeom>
          <a:noFill/>
        </p:spPr>
        <p:txBody>
          <a:bodyPr wrap="none" rtlCol="0">
            <a:spAutoFit/>
          </a:bodyPr>
          <a:lstStyle/>
          <a:p>
            <a:endParaRPr lang="it-IT" sz="1950" dirty="0"/>
          </a:p>
        </p:txBody>
      </p:sp>
      <p:sp>
        <p:nvSpPr>
          <p:cNvPr id="5" name="Titolo 4"/>
          <p:cNvSpPr>
            <a:spLocks noGrp="1"/>
          </p:cNvSpPr>
          <p:nvPr>
            <p:ph type="title"/>
          </p:nvPr>
        </p:nvSpPr>
        <p:spPr/>
        <p:txBody>
          <a:bodyPr/>
          <a:lstStyle/>
          <a:p>
            <a:r>
              <a:rPr lang="en-US" noProof="0" dirty="0"/>
              <a:t>Topics wildcards</a:t>
            </a:r>
          </a:p>
        </p:txBody>
      </p:sp>
      <p:sp>
        <p:nvSpPr>
          <p:cNvPr id="6" name="Segnaposto contenuto 5"/>
          <p:cNvSpPr>
            <a:spLocks noGrp="1"/>
          </p:cNvSpPr>
          <p:nvPr>
            <p:ph idx="1"/>
          </p:nvPr>
        </p:nvSpPr>
        <p:spPr/>
        <p:txBody>
          <a:bodyPr>
            <a:normAutofit fontScale="92500" lnSpcReduction="20000"/>
          </a:bodyPr>
          <a:lstStyle/>
          <a:p>
            <a:r>
              <a:rPr lang="en-US" noProof="0" dirty="0"/>
              <a:t>Topic subscriptions can have </a:t>
            </a:r>
            <a:r>
              <a:rPr lang="en-US" dirty="0"/>
              <a:t>wildcards. These enable nodes to subscribe to groups of topics that don’t exist yet, allowing greater flexibility in the network’s messaging structure.</a:t>
            </a:r>
            <a:endParaRPr lang="en-US" noProof="0" dirty="0">
              <a:solidFill>
                <a:srgbClr val="800000"/>
              </a:solidFill>
            </a:endParaRPr>
          </a:p>
          <a:p>
            <a:pPr lvl="1"/>
            <a:r>
              <a:rPr lang="en-US" noProof="0" dirty="0">
                <a:solidFill>
                  <a:srgbClr val="004FBA"/>
                </a:solidFill>
              </a:rPr>
              <a:t>‘+’ matches anything at a given tree level</a:t>
            </a:r>
          </a:p>
          <a:p>
            <a:pPr lvl="1"/>
            <a:r>
              <a:rPr lang="en-US" noProof="0" dirty="0">
                <a:solidFill>
                  <a:srgbClr val="004FBA"/>
                </a:solidFill>
              </a:rPr>
              <a:t>‘#’ matches a whole sub-tree</a:t>
            </a:r>
          </a:p>
          <a:p>
            <a:r>
              <a:rPr lang="en-US" dirty="0"/>
              <a:t>Examples: </a:t>
            </a:r>
            <a:endParaRPr lang="en-US" noProof="0" dirty="0"/>
          </a:p>
          <a:p>
            <a:pPr lvl="1"/>
            <a:r>
              <a:rPr lang="en-US" dirty="0"/>
              <a:t>Subscribing to topic </a:t>
            </a:r>
            <a:r>
              <a:rPr lang="en-US" sz="1800" dirty="0">
                <a:solidFill>
                  <a:srgbClr val="C00000"/>
                </a:solidFill>
                <a:latin typeface="Courier" charset="0"/>
              </a:rPr>
              <a:t>house/# </a:t>
            </a:r>
            <a:r>
              <a:rPr lang="en-US" dirty="0"/>
              <a:t>covers:</a:t>
            </a:r>
            <a:endParaRPr lang="es-ES" dirty="0"/>
          </a:p>
          <a:p>
            <a:pPr lvl="3"/>
            <a:r>
              <a:rPr lang="en-US" dirty="0"/>
              <a:t>house/room1/main-light</a:t>
            </a:r>
            <a:endParaRPr lang="es-ES" dirty="0"/>
          </a:p>
          <a:p>
            <a:pPr lvl="3"/>
            <a:r>
              <a:rPr lang="en-US" dirty="0"/>
              <a:t>house/room1/alarm</a:t>
            </a:r>
            <a:endParaRPr lang="es-ES" dirty="0"/>
          </a:p>
          <a:p>
            <a:pPr lvl="3"/>
            <a:r>
              <a:rPr lang="en-US" dirty="0"/>
              <a:t>house/garage/main-light</a:t>
            </a:r>
            <a:endParaRPr lang="es-ES" dirty="0"/>
          </a:p>
          <a:p>
            <a:pPr lvl="3"/>
            <a:r>
              <a:rPr lang="en-US" dirty="0"/>
              <a:t>house/main-door</a:t>
            </a:r>
            <a:endParaRPr lang="es-ES" dirty="0"/>
          </a:p>
          <a:p>
            <a:pPr lvl="1"/>
            <a:r>
              <a:rPr lang="en-US" dirty="0"/>
              <a:t>Subscribing to topic </a:t>
            </a:r>
            <a:r>
              <a:rPr lang="en-US" sz="1800" dirty="0">
                <a:solidFill>
                  <a:srgbClr val="C00000"/>
                </a:solidFill>
                <a:latin typeface="Courier" charset="0"/>
              </a:rPr>
              <a:t>house/+/main-light </a:t>
            </a:r>
            <a:r>
              <a:rPr lang="en-US" dirty="0"/>
              <a:t>covers: </a:t>
            </a:r>
            <a:endParaRPr lang="es-ES" dirty="0"/>
          </a:p>
          <a:p>
            <a:pPr lvl="3"/>
            <a:r>
              <a:rPr lang="en-US" dirty="0"/>
              <a:t>house/room1/main-light</a:t>
            </a:r>
            <a:endParaRPr lang="es-ES" dirty="0"/>
          </a:p>
          <a:p>
            <a:pPr lvl="3"/>
            <a:r>
              <a:rPr lang="en-US" dirty="0"/>
              <a:t>house/room2/main-light</a:t>
            </a:r>
            <a:endParaRPr lang="es-ES" dirty="0"/>
          </a:p>
          <a:p>
            <a:pPr lvl="3"/>
            <a:r>
              <a:rPr lang="en-US" dirty="0"/>
              <a:t>house/garage/main-light</a:t>
            </a:r>
            <a:endParaRPr lang="es-ES" dirty="0"/>
          </a:p>
          <a:p>
            <a:pPr lvl="1"/>
            <a:r>
              <a:rPr lang="en-US" dirty="0"/>
              <a:t>but doesn’t cover </a:t>
            </a:r>
            <a:endParaRPr lang="es-ES" dirty="0"/>
          </a:p>
          <a:p>
            <a:pPr lvl="3"/>
            <a:r>
              <a:rPr lang="en-US" dirty="0"/>
              <a:t>house/room1/side-light</a:t>
            </a:r>
            <a:endParaRPr lang="es-ES" dirty="0"/>
          </a:p>
          <a:p>
            <a:pPr lvl="3"/>
            <a:r>
              <a:rPr lang="en-US" dirty="0"/>
              <a:t>house/room2/side-light</a:t>
            </a:r>
            <a:endParaRPr lang="es-ES" dirty="0"/>
          </a:p>
          <a:p>
            <a:endParaRPr lang="en-US" noProof="0" dirty="0"/>
          </a:p>
          <a:p>
            <a:endParaRPr lang="en-US" noProof="0" dirty="0"/>
          </a:p>
          <a:p>
            <a:endParaRPr lang="en-US" noProof="0" dirty="0"/>
          </a:p>
          <a:p>
            <a:pPr marL="0" indent="0">
              <a:buNone/>
            </a:pPr>
            <a:endParaRPr lang="en-US" noProof="0" dirty="0"/>
          </a:p>
          <a:p>
            <a:pPr marL="0" indent="0">
              <a:buNone/>
            </a:pPr>
            <a:endParaRPr lang="en-US" noProof="0" dirty="0"/>
          </a:p>
        </p:txBody>
      </p:sp>
      <p:sp>
        <p:nvSpPr>
          <p:cNvPr id="8" name="Segnaposto numero diapositiva 7"/>
          <p:cNvSpPr>
            <a:spLocks noGrp="1"/>
          </p:cNvSpPr>
          <p:nvPr>
            <p:ph type="sldNum" sz="quarter" idx="10"/>
          </p:nvPr>
        </p:nvSpPr>
        <p:spPr/>
        <p:txBody>
          <a:bodyPr/>
          <a:lstStyle/>
          <a:p>
            <a:fld id="{BA658625-7B0B-EB4B-9306-964DC7C89793}" type="slidenum">
              <a:rPr lang="en-US" smtClean="0"/>
              <a:t>30</a:t>
            </a:fld>
            <a:endParaRPr lang="en-US"/>
          </a:p>
        </p:txBody>
      </p:sp>
    </p:spTree>
    <p:extLst>
      <p:ext uri="{BB962C8B-B14F-4D97-AF65-F5344CB8AC3E}">
        <p14:creationId xmlns:p14="http://schemas.microsoft.com/office/powerpoint/2010/main" val="1437430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Topics best practices</a:t>
            </a:r>
          </a:p>
        </p:txBody>
      </p:sp>
      <p:sp>
        <p:nvSpPr>
          <p:cNvPr id="3" name="Marcador de contenido 2"/>
          <p:cNvSpPr>
            <a:spLocks noGrp="1"/>
          </p:cNvSpPr>
          <p:nvPr>
            <p:ph idx="1"/>
          </p:nvPr>
        </p:nvSpPr>
        <p:spPr/>
        <p:txBody>
          <a:bodyPr/>
          <a:lstStyle/>
          <a:p>
            <a:r>
              <a:rPr lang="en-US" dirty="0"/>
              <a:t>First of all:</a:t>
            </a:r>
          </a:p>
          <a:p>
            <a:pPr lvl="1"/>
            <a:r>
              <a:rPr lang="en-US" dirty="0"/>
              <a:t>Don’t use a leading forward slash</a:t>
            </a:r>
          </a:p>
          <a:p>
            <a:pPr lvl="1"/>
            <a:r>
              <a:rPr lang="en-US" dirty="0"/>
              <a:t>Don’t use spaces in a topic</a:t>
            </a:r>
          </a:p>
          <a:p>
            <a:pPr lvl="1"/>
            <a:r>
              <a:rPr lang="en-US" dirty="0"/>
              <a:t>Use only ASCII characters, avoid non printable characters</a:t>
            </a:r>
          </a:p>
          <a:p>
            <a:pPr lvl="1"/>
            <a:endParaRPr lang="en-US" dirty="0"/>
          </a:p>
          <a:p>
            <a:r>
              <a:rPr lang="en-US" noProof="0" dirty="0"/>
              <a:t>Then, try to..</a:t>
            </a:r>
          </a:p>
          <a:p>
            <a:pPr lvl="1"/>
            <a:r>
              <a:rPr lang="en-US" noProof="0" dirty="0"/>
              <a:t>Keep the topic short and concise</a:t>
            </a:r>
          </a:p>
          <a:p>
            <a:pPr lvl="1"/>
            <a:r>
              <a:rPr lang="en-US" noProof="0" dirty="0"/>
              <a:t>Use specific topics, instead of general ones</a:t>
            </a:r>
          </a:p>
          <a:p>
            <a:pPr lvl="1"/>
            <a:r>
              <a:rPr lang="en-US" noProof="0" dirty="0"/>
              <a:t>Don’t forget extensibility</a:t>
            </a:r>
          </a:p>
          <a:p>
            <a:pPr lvl="1"/>
            <a:endParaRPr lang="en-US" noProof="0" dirty="0"/>
          </a:p>
          <a:p>
            <a:r>
              <a:rPr lang="en-US" noProof="0" dirty="0"/>
              <a:t>Finally, be careful and don’t subscribe to #</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31</a:t>
            </a:fld>
            <a:endParaRPr lang="en-US"/>
          </a:p>
        </p:txBody>
      </p:sp>
      <p:pic>
        <p:nvPicPr>
          <p:cNvPr id="6" name="Imagen 5">
            <a:extLst>
              <a:ext uri="{FF2B5EF4-FFF2-40B4-BE49-F238E27FC236}">
                <a16:creationId xmlns:a16="http://schemas.microsoft.com/office/drawing/2014/main" id="{8F06F5C6-3CEF-534F-B403-67067799F231}"/>
              </a:ext>
            </a:extLst>
          </p:cNvPr>
          <p:cNvPicPr>
            <a:picLocks noChangeAspect="1"/>
          </p:cNvPicPr>
          <p:nvPr/>
        </p:nvPicPr>
        <p:blipFill>
          <a:blip r:embed="rId2"/>
          <a:stretch>
            <a:fillRect/>
          </a:stretch>
        </p:blipFill>
        <p:spPr>
          <a:xfrm>
            <a:off x="5226397" y="5305414"/>
            <a:ext cx="2329764" cy="1068751"/>
          </a:xfrm>
          <a:prstGeom prst="rect">
            <a:avLst/>
          </a:prstGeom>
        </p:spPr>
      </p:pic>
    </p:spTree>
    <p:extLst>
      <p:ext uri="{BB962C8B-B14F-4D97-AF65-F5344CB8AC3E}">
        <p14:creationId xmlns:p14="http://schemas.microsoft.com/office/powerpoint/2010/main" val="1436818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Quality of Service (</a:t>
            </a:r>
            <a:r>
              <a:rPr lang="en-US" noProof="0" dirty="0" err="1"/>
              <a:t>QoS</a:t>
            </a:r>
            <a:r>
              <a:rPr lang="en-US" noProof="0" dirty="0"/>
              <a:t>)</a:t>
            </a:r>
          </a:p>
        </p:txBody>
      </p:sp>
      <p:sp>
        <p:nvSpPr>
          <p:cNvPr id="3" name="Segnaposto contenuto 2"/>
          <p:cNvSpPr>
            <a:spLocks noGrp="1"/>
          </p:cNvSpPr>
          <p:nvPr>
            <p:ph idx="1"/>
          </p:nvPr>
        </p:nvSpPr>
        <p:spPr/>
        <p:txBody>
          <a:bodyPr/>
          <a:lstStyle/>
          <a:p>
            <a:r>
              <a:rPr lang="en-US" noProof="0" dirty="0"/>
              <a:t>Messages are published with a </a:t>
            </a:r>
            <a:r>
              <a:rPr lang="en-US" noProof="0" dirty="0">
                <a:solidFill>
                  <a:srgbClr val="800000"/>
                </a:solidFill>
              </a:rPr>
              <a:t>Quality of Service (</a:t>
            </a:r>
            <a:r>
              <a:rPr lang="en-US" noProof="0" dirty="0" err="1">
                <a:solidFill>
                  <a:srgbClr val="800000"/>
                </a:solidFill>
              </a:rPr>
              <a:t>QoS</a:t>
            </a:r>
            <a:r>
              <a:rPr lang="en-US" noProof="0" dirty="0">
                <a:solidFill>
                  <a:srgbClr val="800000"/>
                </a:solidFill>
              </a:rPr>
              <a:t>) </a:t>
            </a:r>
            <a:r>
              <a:rPr lang="en-US" noProof="0" dirty="0"/>
              <a:t>level, which specifies delivery requirements. </a:t>
            </a:r>
          </a:p>
          <a:p>
            <a:r>
              <a:rPr lang="en-US" noProof="0" dirty="0"/>
              <a:t>A </a:t>
            </a:r>
            <a:r>
              <a:rPr lang="en-US" noProof="0" dirty="0">
                <a:solidFill>
                  <a:srgbClr val="C00000"/>
                </a:solidFill>
              </a:rPr>
              <a:t>QoS-0 (“at most once”) </a:t>
            </a:r>
            <a:r>
              <a:rPr lang="en-US" noProof="0" dirty="0"/>
              <a:t>message is fire-and-forget. </a:t>
            </a:r>
          </a:p>
          <a:p>
            <a:pPr lvl="1"/>
            <a:r>
              <a:rPr lang="en-US" noProof="0" dirty="0"/>
              <a:t>For example, a notification from a doorbell may only matter when immediately delivered. </a:t>
            </a:r>
          </a:p>
          <a:p>
            <a:r>
              <a:rPr lang="en-US" noProof="0" dirty="0"/>
              <a:t>With </a:t>
            </a:r>
            <a:r>
              <a:rPr lang="en-US" noProof="0" dirty="0">
                <a:solidFill>
                  <a:srgbClr val="C00000"/>
                </a:solidFill>
              </a:rPr>
              <a:t>QoS-1 (“at least once”), </a:t>
            </a:r>
            <a:r>
              <a:rPr lang="en-US" noProof="0" dirty="0"/>
              <a:t>the broker stores messages on disk and retries until clients have acknowledged their delivery. </a:t>
            </a:r>
          </a:p>
          <a:p>
            <a:pPr lvl="1"/>
            <a:r>
              <a:rPr lang="en-US" noProof="0" dirty="0"/>
              <a:t>(Possibly with duplicates.) It’s usually worth ensuring error messages are delivered, even with a delay. </a:t>
            </a:r>
          </a:p>
          <a:p>
            <a:r>
              <a:rPr lang="en-US" noProof="0" dirty="0">
                <a:solidFill>
                  <a:srgbClr val="C00000"/>
                </a:solidFill>
              </a:rPr>
              <a:t>QoS-2 (“exactly once”) </a:t>
            </a:r>
            <a:r>
              <a:rPr lang="en-US" noProof="0" dirty="0"/>
              <a:t>messages have a second acknowledgement round-trip, to ensure that </a:t>
            </a:r>
            <a:r>
              <a:rPr lang="en-US" noProof="0" dirty="0">
                <a:solidFill>
                  <a:srgbClr val="004FBA"/>
                </a:solidFill>
              </a:rPr>
              <a:t>non-idempotent messages </a:t>
            </a:r>
            <a:r>
              <a:rPr lang="en-US" noProof="0" dirty="0"/>
              <a:t>can be delivered exactly once.</a:t>
            </a:r>
          </a:p>
          <a:p>
            <a:endParaRPr lang="en-US" noProof="0" dirty="0"/>
          </a:p>
        </p:txBody>
      </p:sp>
      <p:sp>
        <p:nvSpPr>
          <p:cNvPr id="7" name="Segnaposto numero diapositiva 6"/>
          <p:cNvSpPr>
            <a:spLocks noGrp="1"/>
          </p:cNvSpPr>
          <p:nvPr>
            <p:ph type="sldNum" sz="quarter" idx="10"/>
          </p:nvPr>
        </p:nvSpPr>
        <p:spPr/>
        <p:txBody>
          <a:bodyPr/>
          <a:lstStyle/>
          <a:p>
            <a:fld id="{BA658625-7B0B-EB4B-9306-964DC7C89793}" type="slidenum">
              <a:rPr lang="en-US" smtClean="0"/>
              <a:t>32</a:t>
            </a:fld>
            <a:endParaRPr lang="en-US"/>
          </a:p>
        </p:txBody>
      </p:sp>
      <p:grpSp>
        <p:nvGrpSpPr>
          <p:cNvPr id="6" name="Agrupar 5"/>
          <p:cNvGrpSpPr/>
          <p:nvPr/>
        </p:nvGrpSpPr>
        <p:grpSpPr>
          <a:xfrm>
            <a:off x="3329796" y="5143044"/>
            <a:ext cx="3133005" cy="1326767"/>
            <a:chOff x="3447457" y="4356359"/>
            <a:chExt cx="4994897" cy="2017806"/>
          </a:xfrm>
        </p:grpSpPr>
        <p:pic>
          <p:nvPicPr>
            <p:cNvPr id="4" name="Imagen 3"/>
            <p:cNvPicPr>
              <a:picLocks noChangeAspect="1"/>
            </p:cNvPicPr>
            <p:nvPr/>
          </p:nvPicPr>
          <p:blipFill>
            <a:blip r:embed="rId2"/>
            <a:stretch>
              <a:fillRect/>
            </a:stretch>
          </p:blipFill>
          <p:spPr>
            <a:xfrm>
              <a:off x="3447457" y="4356359"/>
              <a:ext cx="4994897" cy="2017806"/>
            </a:xfrm>
            <a:prstGeom prst="rect">
              <a:avLst/>
            </a:prstGeom>
          </p:spPr>
        </p:pic>
        <p:pic>
          <p:nvPicPr>
            <p:cNvPr id="5" name="Imagen 4"/>
            <p:cNvPicPr>
              <a:picLocks noChangeAspect="1"/>
            </p:cNvPicPr>
            <p:nvPr/>
          </p:nvPicPr>
          <p:blipFill>
            <a:blip r:embed="rId3"/>
            <a:stretch>
              <a:fillRect/>
            </a:stretch>
          </p:blipFill>
          <p:spPr>
            <a:xfrm>
              <a:off x="7173130" y="4795557"/>
              <a:ext cx="999744" cy="999744"/>
            </a:xfrm>
            <a:prstGeom prst="rect">
              <a:avLst/>
            </a:prstGeom>
          </p:spPr>
        </p:pic>
      </p:grpSp>
    </p:spTree>
    <p:extLst>
      <p:ext uri="{BB962C8B-B14F-4D97-AF65-F5344CB8AC3E}">
        <p14:creationId xmlns:p14="http://schemas.microsoft.com/office/powerpoint/2010/main" val="1353398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err="1"/>
              <a:t>QoS</a:t>
            </a:r>
            <a:r>
              <a:rPr lang="en-US" noProof="0" dirty="0"/>
              <a:t>: good to know</a:t>
            </a:r>
          </a:p>
        </p:txBody>
      </p:sp>
      <p:sp>
        <p:nvSpPr>
          <p:cNvPr id="3" name="Marcador de contenido 2"/>
          <p:cNvSpPr>
            <a:spLocks noGrp="1"/>
          </p:cNvSpPr>
          <p:nvPr>
            <p:ph idx="1"/>
          </p:nvPr>
        </p:nvSpPr>
        <p:spPr>
          <a:xfrm>
            <a:off x="212784" y="938893"/>
            <a:ext cx="9640169" cy="5435272"/>
          </a:xfrm>
        </p:spPr>
        <p:txBody>
          <a:bodyPr>
            <a:normAutofit/>
          </a:bodyPr>
          <a:lstStyle/>
          <a:p>
            <a:r>
              <a:rPr lang="en-US" noProof="0" dirty="0"/>
              <a:t>The </a:t>
            </a:r>
            <a:r>
              <a:rPr lang="en-US" noProof="0" dirty="0" err="1"/>
              <a:t>QoS</a:t>
            </a:r>
            <a:r>
              <a:rPr lang="en-US" noProof="0" dirty="0"/>
              <a:t> flows between a publishing and subscribing client are two different things as well as the </a:t>
            </a:r>
            <a:r>
              <a:rPr lang="en-US" noProof="0" dirty="0" err="1"/>
              <a:t>QoS</a:t>
            </a:r>
            <a:r>
              <a:rPr lang="en-US" noProof="0" dirty="0"/>
              <a:t> can be different. </a:t>
            </a:r>
          </a:p>
          <a:p>
            <a:pPr lvl="1"/>
            <a:r>
              <a:rPr lang="en-US" noProof="0" dirty="0"/>
              <a:t>That means the </a:t>
            </a:r>
            <a:r>
              <a:rPr lang="en-US" noProof="0" dirty="0" err="1"/>
              <a:t>QoS</a:t>
            </a:r>
            <a:r>
              <a:rPr lang="en-US" noProof="0" dirty="0"/>
              <a:t> level can be different from client A, who publishes a message, and client B, who receives the published message. </a:t>
            </a:r>
          </a:p>
          <a:p>
            <a:pPr lvl="1"/>
            <a:r>
              <a:rPr lang="en-US" noProof="0" dirty="0"/>
              <a:t>If client B has subscribed to the broker with </a:t>
            </a:r>
            <a:r>
              <a:rPr lang="en-US" noProof="0" dirty="0" err="1"/>
              <a:t>QoS</a:t>
            </a:r>
            <a:r>
              <a:rPr lang="en-US" noProof="0" dirty="0"/>
              <a:t> 1 and client A sends a </a:t>
            </a:r>
            <a:r>
              <a:rPr lang="en-US" noProof="0" dirty="0" err="1"/>
              <a:t>QoS</a:t>
            </a:r>
            <a:r>
              <a:rPr lang="en-US" noProof="0" dirty="0"/>
              <a:t> 2 message, it will be received by client B with </a:t>
            </a:r>
            <a:r>
              <a:rPr lang="en-US" noProof="0" dirty="0" err="1"/>
              <a:t>QoS</a:t>
            </a:r>
            <a:r>
              <a:rPr lang="en-US" noProof="0" dirty="0"/>
              <a:t> 1. And of course it could be delivered more than once to client B, because </a:t>
            </a:r>
            <a:r>
              <a:rPr lang="en-US" noProof="0" dirty="0" err="1"/>
              <a:t>QoS</a:t>
            </a:r>
            <a:r>
              <a:rPr lang="en-US" noProof="0" dirty="0"/>
              <a:t> 1 only guarantees to deliver the message at least once.</a:t>
            </a:r>
          </a:p>
          <a:p>
            <a:r>
              <a:rPr lang="en-US" b="1" noProof="0" dirty="0"/>
              <a:t>Between the sender and the broker the </a:t>
            </a:r>
            <a:r>
              <a:rPr lang="en-US" b="1" noProof="0" dirty="0" err="1"/>
              <a:t>QoS</a:t>
            </a:r>
            <a:r>
              <a:rPr lang="en-US" b="1" noProof="0" dirty="0"/>
              <a:t> is defined by the sender. </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33</a:t>
            </a:fld>
            <a:endParaRPr lang="en-US"/>
          </a:p>
        </p:txBody>
      </p:sp>
      <p:grpSp>
        <p:nvGrpSpPr>
          <p:cNvPr id="9" name="Grupo 8">
            <a:extLst>
              <a:ext uri="{FF2B5EF4-FFF2-40B4-BE49-F238E27FC236}">
                <a16:creationId xmlns:a16="http://schemas.microsoft.com/office/drawing/2014/main" id="{AC52E274-73F0-004C-A5C5-16AE044C551D}"/>
              </a:ext>
            </a:extLst>
          </p:cNvPr>
          <p:cNvGrpSpPr/>
          <p:nvPr/>
        </p:nvGrpSpPr>
        <p:grpSpPr>
          <a:xfrm>
            <a:off x="3242605" y="4307456"/>
            <a:ext cx="3522421" cy="2113453"/>
            <a:chOff x="3242605" y="4307456"/>
            <a:chExt cx="3522421" cy="2113453"/>
          </a:xfrm>
        </p:grpSpPr>
        <p:pic>
          <p:nvPicPr>
            <p:cNvPr id="5" name="Imagen 4">
              <a:extLst>
                <a:ext uri="{FF2B5EF4-FFF2-40B4-BE49-F238E27FC236}">
                  <a16:creationId xmlns:a16="http://schemas.microsoft.com/office/drawing/2014/main" id="{F32ECA1D-84F4-E64A-9CD7-40A232BD810E}"/>
                </a:ext>
              </a:extLst>
            </p:cNvPr>
            <p:cNvPicPr>
              <a:picLocks noChangeAspect="1"/>
            </p:cNvPicPr>
            <p:nvPr/>
          </p:nvPicPr>
          <p:blipFill>
            <a:blip r:embed="rId2"/>
            <a:stretch>
              <a:fillRect/>
            </a:stretch>
          </p:blipFill>
          <p:spPr>
            <a:xfrm>
              <a:off x="3242605" y="4307456"/>
              <a:ext cx="3522421" cy="2113453"/>
            </a:xfrm>
            <a:prstGeom prst="rect">
              <a:avLst/>
            </a:prstGeom>
          </p:spPr>
        </p:pic>
        <p:sp>
          <p:nvSpPr>
            <p:cNvPr id="6" name="CuadroTexto 5">
              <a:extLst>
                <a:ext uri="{FF2B5EF4-FFF2-40B4-BE49-F238E27FC236}">
                  <a16:creationId xmlns:a16="http://schemas.microsoft.com/office/drawing/2014/main" id="{9C71458D-21C8-E64D-A98D-3636153E4855}"/>
                </a:ext>
              </a:extLst>
            </p:cNvPr>
            <p:cNvSpPr txBox="1"/>
            <p:nvPr/>
          </p:nvSpPr>
          <p:spPr>
            <a:xfrm>
              <a:off x="4042914" y="5296618"/>
              <a:ext cx="1397480" cy="400110"/>
            </a:xfrm>
            <a:prstGeom prst="rect">
              <a:avLst/>
            </a:prstGeom>
            <a:solidFill>
              <a:srgbClr val="C81C22"/>
            </a:solidFill>
          </p:spPr>
          <p:txBody>
            <a:bodyPr wrap="square" rtlCol="0">
              <a:spAutoFit/>
            </a:bodyPr>
            <a:lstStyle/>
            <a:p>
              <a:pPr algn="ctr"/>
              <a:r>
                <a:rPr lang="en-US" sz="2000" b="1" dirty="0">
                  <a:solidFill>
                    <a:schemeClr val="bg1"/>
                  </a:solidFill>
                </a:rPr>
                <a:t>MQTT</a:t>
              </a:r>
            </a:p>
          </p:txBody>
        </p:sp>
        <p:sp>
          <p:nvSpPr>
            <p:cNvPr id="7" name="CuadroTexto 6">
              <a:extLst>
                <a:ext uri="{FF2B5EF4-FFF2-40B4-BE49-F238E27FC236}">
                  <a16:creationId xmlns:a16="http://schemas.microsoft.com/office/drawing/2014/main" id="{F45F063A-60E7-AD4D-AE6D-C08AC2ACCB25}"/>
                </a:ext>
              </a:extLst>
            </p:cNvPr>
            <p:cNvSpPr txBox="1"/>
            <p:nvPr/>
          </p:nvSpPr>
          <p:spPr>
            <a:xfrm>
              <a:off x="3393057" y="4988841"/>
              <a:ext cx="287258"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A</a:t>
              </a:r>
            </a:p>
          </p:txBody>
        </p:sp>
        <p:sp>
          <p:nvSpPr>
            <p:cNvPr id="8" name="CuadroTexto 7">
              <a:extLst>
                <a:ext uri="{FF2B5EF4-FFF2-40B4-BE49-F238E27FC236}">
                  <a16:creationId xmlns:a16="http://schemas.microsoft.com/office/drawing/2014/main" id="{C3F1055C-FA8D-A543-B774-355862A8EC9C}"/>
                </a:ext>
              </a:extLst>
            </p:cNvPr>
            <p:cNvSpPr txBox="1"/>
            <p:nvPr/>
          </p:nvSpPr>
          <p:spPr>
            <a:xfrm>
              <a:off x="6320822" y="4773180"/>
              <a:ext cx="304892"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68775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err="1"/>
              <a:t>QoS</a:t>
            </a:r>
            <a:r>
              <a:rPr lang="en-US" noProof="0" dirty="0"/>
              <a:t>: Best Practice</a:t>
            </a:r>
          </a:p>
        </p:txBody>
      </p:sp>
      <p:sp>
        <p:nvSpPr>
          <p:cNvPr id="3" name="Marcador de contenido 2"/>
          <p:cNvSpPr>
            <a:spLocks noGrp="1"/>
          </p:cNvSpPr>
          <p:nvPr>
            <p:ph idx="1"/>
          </p:nvPr>
        </p:nvSpPr>
        <p:spPr/>
        <p:txBody>
          <a:bodyPr>
            <a:normAutofit lnSpcReduction="10000"/>
          </a:bodyPr>
          <a:lstStyle/>
          <a:p>
            <a:r>
              <a:rPr lang="en-US" sz="1950" noProof="0" dirty="0"/>
              <a:t>Use </a:t>
            </a:r>
            <a:r>
              <a:rPr lang="en-US" sz="1950" noProof="0" dirty="0" err="1"/>
              <a:t>QoS</a:t>
            </a:r>
            <a:r>
              <a:rPr lang="en-US" sz="1950" noProof="0" dirty="0"/>
              <a:t> 0 when …</a:t>
            </a:r>
          </a:p>
          <a:p>
            <a:pPr lvl="1"/>
            <a:r>
              <a:rPr lang="en-US" sz="1517" b="1" noProof="0" dirty="0"/>
              <a:t>You have a complete or almost stable connection between sender and receiver. </a:t>
            </a:r>
            <a:r>
              <a:rPr lang="en-US" sz="1517" noProof="0" dirty="0"/>
              <a:t>A classic use case is when connecting a test client or a front end application to a MQTT broker over a wired connection.</a:t>
            </a:r>
          </a:p>
          <a:p>
            <a:pPr lvl="1"/>
            <a:r>
              <a:rPr lang="en-US" sz="1517" b="1" noProof="0" dirty="0"/>
              <a:t>You don’t care if one or more messages are lost once a while. </a:t>
            </a:r>
            <a:r>
              <a:rPr lang="en-US" sz="1517" noProof="0" dirty="0"/>
              <a:t>That is sometimes the case if the data is not that important or will be send at short intervals, where it is okay that messages might get lost.</a:t>
            </a:r>
          </a:p>
          <a:p>
            <a:pPr lvl="1"/>
            <a:r>
              <a:rPr lang="en-US" sz="1517" noProof="0" dirty="0"/>
              <a:t>You don’t need any message queuing. Messages are only queued for disconnected clients if they have </a:t>
            </a:r>
            <a:r>
              <a:rPr lang="en-US" sz="1517" noProof="0" dirty="0" err="1"/>
              <a:t>QoS</a:t>
            </a:r>
            <a:r>
              <a:rPr lang="en-US" sz="1517" noProof="0" dirty="0"/>
              <a:t> 1 or 2 and a persistent session.</a:t>
            </a:r>
          </a:p>
          <a:p>
            <a:r>
              <a:rPr lang="en-US" sz="1950" noProof="0" dirty="0"/>
              <a:t>Use </a:t>
            </a:r>
            <a:r>
              <a:rPr lang="en-US" sz="1950" noProof="0" dirty="0" err="1"/>
              <a:t>QoS</a:t>
            </a:r>
            <a:r>
              <a:rPr lang="en-US" sz="1950" noProof="0" dirty="0"/>
              <a:t> 1 when …</a:t>
            </a:r>
          </a:p>
          <a:p>
            <a:pPr lvl="1"/>
            <a:r>
              <a:rPr lang="en-US" sz="1517" b="1" noProof="0" dirty="0"/>
              <a:t>You need to get every message and your use case can handle duplicates. </a:t>
            </a:r>
            <a:r>
              <a:rPr lang="en-US" sz="1517" noProof="0" dirty="0"/>
              <a:t>The most often used </a:t>
            </a:r>
            <a:r>
              <a:rPr lang="en-US" sz="1517" noProof="0" dirty="0" err="1"/>
              <a:t>QoS</a:t>
            </a:r>
            <a:r>
              <a:rPr lang="en-US" sz="1517" noProof="0" dirty="0"/>
              <a:t> is level 1, because it guarantees the message arrives at least once. Of course your application must be tolerating duplicates and process them accordingly.</a:t>
            </a:r>
          </a:p>
          <a:p>
            <a:pPr lvl="1"/>
            <a:r>
              <a:rPr lang="en-US" sz="1517" b="1" noProof="0" dirty="0"/>
              <a:t>You can’t bear the overhead of </a:t>
            </a:r>
            <a:r>
              <a:rPr lang="en-US" sz="1517" b="1" noProof="0" dirty="0" err="1"/>
              <a:t>QoS</a:t>
            </a:r>
            <a:r>
              <a:rPr lang="en-US" sz="1517" b="1" noProof="0" dirty="0"/>
              <a:t> 2. </a:t>
            </a:r>
            <a:r>
              <a:rPr lang="en-US" sz="1517" noProof="0" dirty="0"/>
              <a:t>Of course </a:t>
            </a:r>
            <a:r>
              <a:rPr lang="en-US" sz="1517" noProof="0" dirty="0" err="1"/>
              <a:t>QoS</a:t>
            </a:r>
            <a:r>
              <a:rPr lang="en-US" sz="1517" noProof="0" dirty="0"/>
              <a:t> 1 is a lot fast in delivering messages without the guarantee of level 2.</a:t>
            </a:r>
          </a:p>
          <a:p>
            <a:r>
              <a:rPr lang="en-US" sz="1950" noProof="0" dirty="0"/>
              <a:t>Use </a:t>
            </a:r>
            <a:r>
              <a:rPr lang="en-US" sz="1950" noProof="0" dirty="0" err="1"/>
              <a:t>QoS</a:t>
            </a:r>
            <a:r>
              <a:rPr lang="en-US" sz="1950" noProof="0" dirty="0"/>
              <a:t> 2 when …</a:t>
            </a:r>
          </a:p>
          <a:p>
            <a:pPr lvl="1"/>
            <a:r>
              <a:rPr lang="en-US" sz="1517" b="1" noProof="0" dirty="0"/>
              <a:t>It is critical to your application to receive all messages exactly once. </a:t>
            </a:r>
            <a:r>
              <a:rPr lang="en-US" sz="1517" noProof="0" dirty="0"/>
              <a:t>This is often the case if a duplicate delivery would do harm to application users or subscribing clients. You should be aware of the overhead and that it takes a bit longer to complete the </a:t>
            </a:r>
            <a:r>
              <a:rPr lang="en-US" sz="1517" noProof="0" dirty="0" err="1"/>
              <a:t>QoS</a:t>
            </a:r>
            <a:r>
              <a:rPr lang="en-US" sz="1517" noProof="0" dirty="0"/>
              <a:t> 2 flow.</a:t>
            </a:r>
          </a:p>
          <a:p>
            <a:r>
              <a:rPr lang="en-US" sz="1950" noProof="0" dirty="0">
                <a:solidFill>
                  <a:srgbClr val="004FBA"/>
                </a:solidFill>
              </a:rPr>
              <a:t>Queuing of </a:t>
            </a:r>
            <a:r>
              <a:rPr lang="en-US" sz="1950" noProof="0" dirty="0" err="1">
                <a:solidFill>
                  <a:srgbClr val="004FBA"/>
                </a:solidFill>
              </a:rPr>
              <a:t>QoS</a:t>
            </a:r>
            <a:r>
              <a:rPr lang="en-US" sz="1950" noProof="0" dirty="0">
                <a:solidFill>
                  <a:srgbClr val="004FBA"/>
                </a:solidFill>
              </a:rPr>
              <a:t> 1 and 2 messages</a:t>
            </a:r>
          </a:p>
          <a:p>
            <a:pPr lvl="1"/>
            <a:r>
              <a:rPr lang="en-US" sz="1517" noProof="0" dirty="0">
                <a:solidFill>
                  <a:srgbClr val="004FBA"/>
                </a:solidFill>
              </a:rPr>
              <a:t>All messages sent with </a:t>
            </a:r>
            <a:r>
              <a:rPr lang="en-US" sz="1517" noProof="0" dirty="0" err="1">
                <a:solidFill>
                  <a:srgbClr val="004FBA"/>
                </a:solidFill>
              </a:rPr>
              <a:t>QoS</a:t>
            </a:r>
            <a:r>
              <a:rPr lang="en-US" sz="1517" noProof="0" dirty="0">
                <a:solidFill>
                  <a:srgbClr val="004FBA"/>
                </a:solidFill>
              </a:rPr>
              <a:t> 1 and 2 will also be queued for offline clients, until they are available again. But queuing is only happening if the client has a persistent session.</a:t>
            </a:r>
          </a:p>
          <a:p>
            <a:endParaRPr lang="en-US" sz="195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34</a:t>
            </a:fld>
            <a:endParaRPr lang="en-US"/>
          </a:p>
        </p:txBody>
      </p:sp>
    </p:spTree>
    <p:extLst>
      <p:ext uri="{BB962C8B-B14F-4D97-AF65-F5344CB8AC3E}">
        <p14:creationId xmlns:p14="http://schemas.microsoft.com/office/powerpoint/2010/main" val="3521039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Retained Messages!!!</a:t>
            </a:r>
          </a:p>
        </p:txBody>
      </p:sp>
      <p:sp>
        <p:nvSpPr>
          <p:cNvPr id="3" name="Marcador de contenido 2"/>
          <p:cNvSpPr>
            <a:spLocks noGrp="1"/>
          </p:cNvSpPr>
          <p:nvPr>
            <p:ph idx="1"/>
          </p:nvPr>
        </p:nvSpPr>
        <p:spPr/>
        <p:txBody>
          <a:bodyPr/>
          <a:lstStyle/>
          <a:p>
            <a:r>
              <a:rPr lang="en-US" sz="1950" noProof="0" dirty="0"/>
              <a:t>A retained message is a normal MQTT message </a:t>
            </a:r>
            <a:r>
              <a:rPr lang="en-US" sz="1950" noProof="0" dirty="0">
                <a:solidFill>
                  <a:srgbClr val="800000"/>
                </a:solidFill>
              </a:rPr>
              <a:t>with the retained flag set to true</a:t>
            </a:r>
            <a:r>
              <a:rPr lang="en-US" sz="1950" noProof="0" dirty="0"/>
              <a:t>. </a:t>
            </a:r>
            <a:r>
              <a:rPr lang="en-US" sz="1950" b="1" noProof="0" dirty="0"/>
              <a:t>The broker will store the </a:t>
            </a:r>
            <a:r>
              <a:rPr lang="en-US" sz="1950" b="1" noProof="0" dirty="0">
                <a:solidFill>
                  <a:srgbClr val="C00000"/>
                </a:solidFill>
              </a:rPr>
              <a:t>last</a:t>
            </a:r>
            <a:r>
              <a:rPr lang="en-US" sz="1950" b="1" noProof="0" dirty="0"/>
              <a:t> retained message and the corresponding </a:t>
            </a:r>
            <a:r>
              <a:rPr lang="en-US" sz="1950" b="1" noProof="0" dirty="0" err="1"/>
              <a:t>QoS</a:t>
            </a:r>
            <a:r>
              <a:rPr lang="en-US" sz="1950" b="1" noProof="0" dirty="0"/>
              <a:t> for that topic </a:t>
            </a:r>
          </a:p>
          <a:p>
            <a:pPr lvl="1"/>
            <a:r>
              <a:rPr lang="en-US" sz="1517" noProof="0" dirty="0"/>
              <a:t>Each client that subscribes to a topic pattern, which matches the topic of the retained message, will receive the message immediately after subscribing. </a:t>
            </a:r>
          </a:p>
          <a:p>
            <a:pPr lvl="1"/>
            <a:r>
              <a:rPr lang="en-US" sz="1717" noProof="0" dirty="0">
                <a:solidFill>
                  <a:srgbClr val="C00000"/>
                </a:solidFill>
              </a:rPr>
              <a:t>For each topic only one retained message will be stored by the broker.</a:t>
            </a:r>
          </a:p>
          <a:p>
            <a:r>
              <a:rPr lang="en-US" sz="1950" noProof="0" dirty="0"/>
              <a:t>Retained messages can help newly subscribed clients to get a status update immediately after subscribing to a topic and don’t have to wait until a publishing clients send the next update.</a:t>
            </a:r>
          </a:p>
          <a:p>
            <a:r>
              <a:rPr lang="en-US" sz="1950" noProof="0" dirty="0"/>
              <a:t>The subscribing client doesn’t have to match the exact topic, it will also receive a retained message if it subscribes to a topic pattern including wildcards. </a:t>
            </a:r>
          </a:p>
          <a:p>
            <a:pPr lvl="1"/>
            <a:r>
              <a:rPr lang="en-US" sz="1517" noProof="0" dirty="0"/>
              <a:t>For example client A publishes a retained message to </a:t>
            </a:r>
            <a:r>
              <a:rPr lang="en-US" sz="1517" noProof="0" dirty="0" err="1"/>
              <a:t>myhome</a:t>
            </a:r>
            <a:r>
              <a:rPr lang="en-US" sz="1517" noProof="0" dirty="0"/>
              <a:t>/</a:t>
            </a:r>
            <a:r>
              <a:rPr lang="en-US" sz="1517" noProof="0" dirty="0" err="1"/>
              <a:t>livingroom</a:t>
            </a:r>
            <a:r>
              <a:rPr lang="en-US" sz="1517" noProof="0" dirty="0"/>
              <a:t>/temperature and client B subscribes to </a:t>
            </a:r>
            <a:r>
              <a:rPr lang="en-US" sz="1517" noProof="0" dirty="0" err="1"/>
              <a:t>myhome</a:t>
            </a:r>
            <a:r>
              <a:rPr lang="en-US" sz="1517" noProof="0" dirty="0"/>
              <a:t>/# later on. </a:t>
            </a:r>
            <a:r>
              <a:rPr lang="en-US" sz="1517" b="1" noProof="0" dirty="0"/>
              <a:t>Client B will receive this retained message directly after subscribing. </a:t>
            </a:r>
          </a:p>
          <a:p>
            <a:pPr lvl="1"/>
            <a:r>
              <a:rPr lang="en-US" sz="1517" noProof="0" dirty="0"/>
              <a:t>In other words a retained message on a topic </a:t>
            </a:r>
            <a:r>
              <a:rPr lang="en-US" sz="1517" b="1" noProof="0" dirty="0">
                <a:solidFill>
                  <a:srgbClr val="C00000"/>
                </a:solidFill>
              </a:rPr>
              <a:t>is the last known good value</a:t>
            </a:r>
            <a:r>
              <a:rPr lang="en-US" sz="1517" noProof="0" dirty="0"/>
              <a:t>, because it doesn’t have to be the last value, but it certainly is the last message with the retained flag set to true.</a:t>
            </a:r>
          </a:p>
          <a:p>
            <a:r>
              <a:rPr lang="en-US" sz="1950" noProof="0" dirty="0">
                <a:solidFill>
                  <a:srgbClr val="C00000"/>
                </a:solidFill>
              </a:rPr>
              <a:t>Warning: a retained message has nothing to do with a persistent session of any client</a:t>
            </a:r>
          </a:p>
        </p:txBody>
      </p:sp>
      <p:sp>
        <p:nvSpPr>
          <p:cNvPr id="4" name="Segnaposto numero diapositiva 3"/>
          <p:cNvSpPr>
            <a:spLocks noGrp="1"/>
          </p:cNvSpPr>
          <p:nvPr>
            <p:ph type="sldNum" sz="quarter" idx="10"/>
          </p:nvPr>
        </p:nvSpPr>
        <p:spPr/>
        <p:txBody>
          <a:bodyPr/>
          <a:lstStyle/>
          <a:p>
            <a:fld id="{BA658625-7B0B-EB4B-9306-964DC7C89793}" type="slidenum">
              <a:rPr lang="en-US" smtClean="0"/>
              <a:t>35</a:t>
            </a:fld>
            <a:endParaRPr lang="en-US"/>
          </a:p>
        </p:txBody>
      </p:sp>
    </p:spTree>
    <p:extLst>
      <p:ext uri="{BB962C8B-B14F-4D97-AF65-F5344CB8AC3E}">
        <p14:creationId xmlns:p14="http://schemas.microsoft.com/office/powerpoint/2010/main" val="1168423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Persistent session</a:t>
            </a:r>
          </a:p>
        </p:txBody>
      </p:sp>
      <p:sp>
        <p:nvSpPr>
          <p:cNvPr id="3" name="Marcador de contenido 2"/>
          <p:cNvSpPr>
            <a:spLocks noGrp="1"/>
          </p:cNvSpPr>
          <p:nvPr>
            <p:ph idx="1"/>
          </p:nvPr>
        </p:nvSpPr>
        <p:spPr/>
        <p:txBody>
          <a:bodyPr>
            <a:normAutofit lnSpcReduction="10000"/>
          </a:bodyPr>
          <a:lstStyle/>
          <a:p>
            <a:r>
              <a:rPr lang="en-US" sz="2167" noProof="0" dirty="0"/>
              <a:t>A persistent session saves all information relevant for the client on the broker. The session is identified by the </a:t>
            </a:r>
            <a:r>
              <a:rPr lang="en-US" sz="2167" noProof="0" dirty="0" err="1">
                <a:solidFill>
                  <a:srgbClr val="004FBA"/>
                </a:solidFill>
                <a:latin typeface="Arial" panose="020B0604020202020204" pitchFamily="34" charset="0"/>
                <a:cs typeface="Arial" panose="020B0604020202020204" pitchFamily="34" charset="0"/>
              </a:rPr>
              <a:t>clientId</a:t>
            </a:r>
            <a:r>
              <a:rPr lang="en-US" sz="2167" noProof="0" dirty="0"/>
              <a:t> provided by the client on connection establishment</a:t>
            </a:r>
          </a:p>
          <a:p>
            <a:r>
              <a:rPr lang="en-US" sz="2167" noProof="0" dirty="0"/>
              <a:t>So what will be stored in the session?</a:t>
            </a:r>
          </a:p>
          <a:p>
            <a:pPr lvl="1"/>
            <a:r>
              <a:rPr lang="en-US" sz="1733" noProof="0" dirty="0"/>
              <a:t>Existence of a session, even if there are no subscriptions</a:t>
            </a:r>
          </a:p>
          <a:p>
            <a:pPr lvl="1"/>
            <a:r>
              <a:rPr lang="en-US" sz="1733" noProof="0" dirty="0"/>
              <a:t>All subscriptions</a:t>
            </a:r>
          </a:p>
          <a:p>
            <a:pPr lvl="1"/>
            <a:r>
              <a:rPr lang="en-US" sz="1733" noProof="0" dirty="0"/>
              <a:t>All messages in a Quality of Service (</a:t>
            </a:r>
            <a:r>
              <a:rPr lang="en-US" sz="1733" noProof="0" dirty="0" err="1"/>
              <a:t>QoS</a:t>
            </a:r>
            <a:r>
              <a:rPr lang="en-US" sz="1733" noProof="0" dirty="0"/>
              <a:t>) 1 or 2 flow, which are not confirmed by the client</a:t>
            </a:r>
          </a:p>
          <a:p>
            <a:pPr lvl="1"/>
            <a:r>
              <a:rPr lang="en-US" sz="1733" noProof="0" dirty="0"/>
              <a:t>All new </a:t>
            </a:r>
            <a:r>
              <a:rPr lang="en-US" sz="1733" noProof="0" dirty="0" err="1"/>
              <a:t>QoS</a:t>
            </a:r>
            <a:r>
              <a:rPr lang="en-US" sz="1733" noProof="0" dirty="0"/>
              <a:t> 1 or 2 messages, which the client missed while it was offline</a:t>
            </a:r>
          </a:p>
          <a:p>
            <a:pPr lvl="1"/>
            <a:r>
              <a:rPr lang="en-US" sz="1733" noProof="0" dirty="0"/>
              <a:t>All received </a:t>
            </a:r>
            <a:r>
              <a:rPr lang="en-US" sz="1733" noProof="0" dirty="0" err="1"/>
              <a:t>QoS</a:t>
            </a:r>
            <a:r>
              <a:rPr lang="en-US" sz="1733" noProof="0" dirty="0"/>
              <a:t> 2 messages, which are not yet confirmed to the client</a:t>
            </a:r>
          </a:p>
          <a:p>
            <a:pPr lvl="1"/>
            <a:r>
              <a:rPr lang="en-US" sz="1733" noProof="0" dirty="0"/>
              <a:t>That means even if the client is offline all the above will be stored by the broker and are available right after the client reconnects.</a:t>
            </a:r>
          </a:p>
          <a:p>
            <a:r>
              <a:rPr lang="en-US" sz="2167" noProof="0" dirty="0"/>
              <a:t>Persistent session on the client side</a:t>
            </a:r>
          </a:p>
          <a:p>
            <a:pPr lvl="1"/>
            <a:r>
              <a:rPr lang="en-US" sz="1733" noProof="0" dirty="0"/>
              <a:t>Similar to the broker, each MQTT client must store a persistent session too. So when a client requests the server to hold session data, it also has the responsibility to hold some information by itself:</a:t>
            </a:r>
          </a:p>
          <a:p>
            <a:pPr lvl="1"/>
            <a:r>
              <a:rPr lang="en-US" sz="1733" noProof="0" dirty="0"/>
              <a:t>All messages in a </a:t>
            </a:r>
            <a:r>
              <a:rPr lang="en-US" sz="1733" noProof="0" dirty="0" err="1"/>
              <a:t>QoS</a:t>
            </a:r>
            <a:r>
              <a:rPr lang="en-US" sz="1733" noProof="0" dirty="0"/>
              <a:t> 1 or 2 flow, which are not confirmed by the broker</a:t>
            </a:r>
          </a:p>
          <a:p>
            <a:pPr lvl="1"/>
            <a:r>
              <a:rPr lang="en-US" sz="1733" noProof="0" dirty="0"/>
              <a:t>All received </a:t>
            </a:r>
            <a:r>
              <a:rPr lang="en-US" sz="1733" noProof="0" dirty="0" err="1"/>
              <a:t>QoS</a:t>
            </a:r>
            <a:r>
              <a:rPr lang="en-US" sz="1733" noProof="0" dirty="0"/>
              <a:t> 2 messages, which are not yet confirmed to the broker</a:t>
            </a:r>
          </a:p>
          <a:p>
            <a:endParaRPr lang="en-US" sz="2167"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36</a:t>
            </a:fld>
            <a:endParaRPr lang="en-US"/>
          </a:p>
        </p:txBody>
      </p:sp>
    </p:spTree>
    <p:extLst>
      <p:ext uri="{BB962C8B-B14F-4D97-AF65-F5344CB8AC3E}">
        <p14:creationId xmlns:p14="http://schemas.microsoft.com/office/powerpoint/2010/main" val="3628466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“Will” message</a:t>
            </a:r>
          </a:p>
        </p:txBody>
      </p:sp>
      <p:sp>
        <p:nvSpPr>
          <p:cNvPr id="3" name="Segnaposto contenuto 2"/>
          <p:cNvSpPr>
            <a:spLocks noGrp="1"/>
          </p:cNvSpPr>
          <p:nvPr>
            <p:ph idx="1"/>
          </p:nvPr>
        </p:nvSpPr>
        <p:spPr/>
        <p:txBody>
          <a:bodyPr/>
          <a:lstStyle/>
          <a:p>
            <a:r>
              <a:rPr lang="en-US" noProof="0" dirty="0"/>
              <a:t>When clients connect, they can specify an optional “will” message, to be delivered if they are unexpectedly disconnected from the network. </a:t>
            </a:r>
          </a:p>
          <a:p>
            <a:pPr lvl="1"/>
            <a:r>
              <a:rPr lang="en-US" noProof="0" dirty="0"/>
              <a:t>(In the absence of other activity, a 2-byte ping message is sent to clients at a configurable interval.) </a:t>
            </a:r>
          </a:p>
          <a:p>
            <a:r>
              <a:rPr lang="en-US" noProof="0" dirty="0"/>
              <a:t>This “last will and testament” can be used to notify other parts of the system that a node has gone down.</a:t>
            </a:r>
          </a:p>
        </p:txBody>
      </p:sp>
      <p:sp>
        <p:nvSpPr>
          <p:cNvPr id="5" name="Segnaposto numero diapositiva 4"/>
          <p:cNvSpPr>
            <a:spLocks noGrp="1"/>
          </p:cNvSpPr>
          <p:nvPr>
            <p:ph type="sldNum" sz="quarter" idx="10"/>
          </p:nvPr>
        </p:nvSpPr>
        <p:spPr/>
        <p:txBody>
          <a:bodyPr/>
          <a:lstStyle/>
          <a:p>
            <a:fld id="{BA658625-7B0B-EB4B-9306-964DC7C89793}" type="slidenum">
              <a:rPr lang="en-US" smtClean="0"/>
              <a:t>37</a:t>
            </a:fld>
            <a:endParaRPr lang="en-US"/>
          </a:p>
        </p:txBody>
      </p:sp>
      <p:pic>
        <p:nvPicPr>
          <p:cNvPr id="4" name="Imagen 3"/>
          <p:cNvPicPr>
            <a:picLocks noChangeAspect="1"/>
          </p:cNvPicPr>
          <p:nvPr/>
        </p:nvPicPr>
        <p:blipFill>
          <a:blip r:embed="rId2"/>
          <a:stretch>
            <a:fillRect/>
          </a:stretch>
        </p:blipFill>
        <p:spPr>
          <a:xfrm>
            <a:off x="1000663" y="3578636"/>
            <a:ext cx="3354693" cy="2695548"/>
          </a:xfrm>
          <a:prstGeom prst="rect">
            <a:avLst/>
          </a:prstGeom>
        </p:spPr>
      </p:pic>
      <p:pic>
        <p:nvPicPr>
          <p:cNvPr id="6" name="Imagen 5">
            <a:extLst>
              <a:ext uri="{FF2B5EF4-FFF2-40B4-BE49-F238E27FC236}">
                <a16:creationId xmlns:a16="http://schemas.microsoft.com/office/drawing/2014/main" id="{35318FFE-B2A9-0B45-84FB-D0AC5AD5D478}"/>
              </a:ext>
            </a:extLst>
          </p:cNvPr>
          <p:cNvPicPr>
            <a:picLocks noChangeAspect="1"/>
          </p:cNvPicPr>
          <p:nvPr/>
        </p:nvPicPr>
        <p:blipFill>
          <a:blip r:embed="rId3"/>
          <a:stretch>
            <a:fillRect/>
          </a:stretch>
        </p:blipFill>
        <p:spPr>
          <a:xfrm>
            <a:off x="5269099" y="3284861"/>
            <a:ext cx="3276720" cy="587550"/>
          </a:xfrm>
          <a:prstGeom prst="rect">
            <a:avLst/>
          </a:prstGeom>
        </p:spPr>
      </p:pic>
    </p:spTree>
    <p:extLst>
      <p:ext uri="{BB962C8B-B14F-4D97-AF65-F5344CB8AC3E}">
        <p14:creationId xmlns:p14="http://schemas.microsoft.com/office/powerpoint/2010/main" val="1558685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 Keep alive</a:t>
            </a:r>
          </a:p>
        </p:txBody>
      </p:sp>
      <p:sp>
        <p:nvSpPr>
          <p:cNvPr id="3" name="Marcador de contenido 2"/>
          <p:cNvSpPr>
            <a:spLocks noGrp="1"/>
          </p:cNvSpPr>
          <p:nvPr>
            <p:ph idx="1"/>
          </p:nvPr>
        </p:nvSpPr>
        <p:spPr/>
        <p:txBody>
          <a:bodyPr>
            <a:normAutofit/>
          </a:bodyPr>
          <a:lstStyle/>
          <a:p>
            <a:r>
              <a:rPr lang="en-US" noProof="0" dirty="0">
                <a:solidFill>
                  <a:srgbClr val="800000"/>
                </a:solidFill>
              </a:rPr>
              <a:t>The keep alive functionality assures that the connection is still open and both broker and client are connected to one another</a:t>
            </a:r>
            <a:r>
              <a:rPr lang="en-US" noProof="0" dirty="0"/>
              <a:t>. Therefore the client specifies a time interval in seconds and communicates it to the broker during the establishment of the connection. </a:t>
            </a:r>
          </a:p>
          <a:p>
            <a:pPr lvl="1"/>
            <a:r>
              <a:rPr lang="en-US" noProof="0" dirty="0"/>
              <a:t>The interval is the longest possible period of time which broker and client can endure without sending a message.</a:t>
            </a:r>
          </a:p>
          <a:p>
            <a:pPr lvl="1"/>
            <a:r>
              <a:rPr lang="en-US" noProof="0" dirty="0"/>
              <a:t>If the broker doesn’t receive a PINGREQ or any other packet from a particular client, it will close the connection and send out the </a:t>
            </a:r>
            <a:r>
              <a:rPr lang="en-US" noProof="0" dirty="0">
                <a:hlinkClick r:id="rId2"/>
              </a:rPr>
              <a:t>last will and testament message</a:t>
            </a:r>
            <a:r>
              <a:rPr lang="en-US" noProof="0" dirty="0"/>
              <a:t> (if the client had specified one).</a:t>
            </a:r>
          </a:p>
          <a:p>
            <a:r>
              <a:rPr lang="en-US" noProof="0" dirty="0"/>
              <a:t>Good to Know</a:t>
            </a:r>
          </a:p>
          <a:p>
            <a:pPr lvl="1"/>
            <a:r>
              <a:rPr lang="en-US" noProof="0" dirty="0"/>
              <a:t>The MQTT client is responsible of setting the right keep alive value. </a:t>
            </a:r>
          </a:p>
          <a:p>
            <a:pPr lvl="1"/>
            <a:r>
              <a:rPr lang="en-US" noProof="0" dirty="0"/>
              <a:t>The maximum keep alive is 18h 12min 15 sec.</a:t>
            </a:r>
          </a:p>
          <a:p>
            <a:pPr lvl="1"/>
            <a:r>
              <a:rPr lang="en-US" noProof="0" dirty="0"/>
              <a:t>If the keep alive interval is set to </a:t>
            </a:r>
            <a:r>
              <a:rPr lang="en-US" b="1" noProof="0" dirty="0"/>
              <a:t>0</a:t>
            </a:r>
            <a:r>
              <a:rPr lang="en-US" noProof="0" dirty="0"/>
              <a:t>, the keep alive mechanism is deactivated.</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38</a:t>
            </a:fld>
            <a:endParaRPr lang="en-US"/>
          </a:p>
        </p:txBody>
      </p:sp>
    </p:spTree>
    <p:extLst>
      <p:ext uri="{BB962C8B-B14F-4D97-AF65-F5344CB8AC3E}">
        <p14:creationId xmlns:p14="http://schemas.microsoft.com/office/powerpoint/2010/main" val="2359333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 few word on security</a:t>
            </a:r>
          </a:p>
        </p:txBody>
      </p:sp>
      <p:sp>
        <p:nvSpPr>
          <p:cNvPr id="3" name="Segnaposto contenuto 2"/>
          <p:cNvSpPr>
            <a:spLocks noGrp="1"/>
          </p:cNvSpPr>
          <p:nvPr>
            <p:ph idx="1"/>
          </p:nvPr>
        </p:nvSpPr>
        <p:spPr/>
        <p:txBody>
          <a:bodyPr>
            <a:normAutofit/>
          </a:bodyPr>
          <a:lstStyle/>
          <a:p>
            <a:r>
              <a:rPr lang="en-US" sz="2800"/>
              <a:t>MQTT has the option for Transport Layer Security (TLS) encryption.</a:t>
            </a:r>
          </a:p>
          <a:p>
            <a:r>
              <a:rPr lang="en-US" sz="2800"/>
              <a:t>MQTT also provides username/password authentication with the broker. </a:t>
            </a:r>
          </a:p>
          <a:p>
            <a:pPr lvl="1"/>
            <a:r>
              <a:rPr lang="en-US" sz="2400"/>
              <a:t>Note that the password is transmitted in clear text. Thus, be sure to use TLS encryption if you are using authentication.</a:t>
            </a:r>
          </a:p>
          <a:p>
            <a:endParaRPr lang="en-US" sz="280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39</a:t>
            </a:fld>
            <a:endParaRPr lang="en-US"/>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t="3376" b="6010"/>
          <a:stretch/>
        </p:blipFill>
        <p:spPr>
          <a:xfrm>
            <a:off x="4929930" y="3758222"/>
            <a:ext cx="3650650" cy="2817963"/>
          </a:xfrm>
          <a:prstGeom prst="rect">
            <a:avLst/>
          </a:prstGeom>
        </p:spPr>
      </p:pic>
    </p:spTree>
    <p:extLst>
      <p:ext uri="{BB962C8B-B14F-4D97-AF65-F5344CB8AC3E}">
        <p14:creationId xmlns:p14="http://schemas.microsoft.com/office/powerpoint/2010/main" val="103041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Interchanging messages: request/response paradigm </a:t>
            </a:r>
          </a:p>
        </p:txBody>
      </p:sp>
      <p:sp>
        <p:nvSpPr>
          <p:cNvPr id="6" name="Marcador de contenido 5">
            <a:extLst>
              <a:ext uri="{FF2B5EF4-FFF2-40B4-BE49-F238E27FC236}">
                <a16:creationId xmlns:a16="http://schemas.microsoft.com/office/drawing/2014/main" id="{332CD913-6623-0649-AA59-0BBB55DB1726}"/>
              </a:ext>
            </a:extLst>
          </p:cNvPr>
          <p:cNvSpPr>
            <a:spLocks noGrp="1"/>
          </p:cNvSpPr>
          <p:nvPr>
            <p:ph idx="1"/>
          </p:nvPr>
        </p:nvSpPr>
        <p:spPr/>
        <p:txBody>
          <a:bodyPr/>
          <a:lstStyle/>
          <a:p>
            <a:r>
              <a:rPr lang="en-US" dirty="0"/>
              <a:t>Widely used</a:t>
            </a:r>
          </a:p>
          <a:p>
            <a:r>
              <a:rPr lang="en-US" dirty="0"/>
              <a:t>Based on HTTP</a:t>
            </a:r>
          </a:p>
          <a:p>
            <a:r>
              <a:rPr lang="en-US" b="1" dirty="0"/>
              <a:t>REST</a:t>
            </a:r>
            <a:r>
              <a:rPr lang="en-US" dirty="0"/>
              <a:t>: Representational State Transfer</a:t>
            </a:r>
          </a:p>
          <a:p>
            <a:r>
              <a:rPr lang="en-US" dirty="0"/>
              <a:t>Lighter version: </a:t>
            </a:r>
            <a:r>
              <a:rPr lang="en-US" b="1" dirty="0" err="1"/>
              <a:t>CoAP</a:t>
            </a:r>
            <a:endParaRPr lang="en-US" b="1" dirty="0"/>
          </a:p>
          <a:p>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t>4</a:t>
            </a:fld>
            <a:endParaRPr lang="en-US"/>
          </a:p>
        </p:txBody>
      </p:sp>
      <p:pic>
        <p:nvPicPr>
          <p:cNvPr id="9" name="Imagen 8">
            <a:extLst>
              <a:ext uri="{FF2B5EF4-FFF2-40B4-BE49-F238E27FC236}">
                <a16:creationId xmlns:a16="http://schemas.microsoft.com/office/drawing/2014/main" id="{B544454E-3193-8748-A9EA-353747C1B07A}"/>
              </a:ext>
            </a:extLst>
          </p:cNvPr>
          <p:cNvPicPr>
            <a:picLocks noChangeAspect="1"/>
          </p:cNvPicPr>
          <p:nvPr/>
        </p:nvPicPr>
        <p:blipFill>
          <a:blip r:embed="rId2"/>
          <a:stretch>
            <a:fillRect/>
          </a:stretch>
        </p:blipFill>
        <p:spPr>
          <a:xfrm>
            <a:off x="2585400" y="2576422"/>
            <a:ext cx="6273214" cy="3750570"/>
          </a:xfrm>
          <a:prstGeom prst="rect">
            <a:avLst/>
          </a:prstGeom>
        </p:spPr>
      </p:pic>
    </p:spTree>
    <p:extLst>
      <p:ext uri="{BB962C8B-B14F-4D97-AF65-F5344CB8AC3E}">
        <p14:creationId xmlns:p14="http://schemas.microsoft.com/office/powerpoint/2010/main" val="266869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a:t>
            </a:r>
          </a:p>
        </p:txBody>
      </p:sp>
      <p:sp>
        <p:nvSpPr>
          <p:cNvPr id="9" name="Marcador de contenido 8"/>
          <p:cNvSpPr>
            <a:spLocks noGrp="1"/>
          </p:cNvSpPr>
          <p:nvPr>
            <p:ph sz="half" idx="1"/>
          </p:nvPr>
        </p:nvSpPr>
        <p:spPr/>
        <p:txBody>
          <a:bodyPr/>
          <a:lstStyle/>
          <a:p>
            <a:r>
              <a:rPr lang="en-US" noProof="0" dirty="0"/>
              <a:t>Basic concepts</a:t>
            </a:r>
          </a:p>
          <a:p>
            <a:r>
              <a:rPr lang="en-US" noProof="0" dirty="0">
                <a:solidFill>
                  <a:srgbClr val="C00000"/>
                </a:solidFill>
              </a:rPr>
              <a:t>Basic programming </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40</a:t>
            </a:fld>
            <a:endParaRPr lang="en-US"/>
          </a:p>
        </p:txBody>
      </p:sp>
      <p:pic>
        <p:nvPicPr>
          <p:cNvPr id="7" name="Imagen 6">
            <a:extLst>
              <a:ext uri="{FF2B5EF4-FFF2-40B4-BE49-F238E27FC236}">
                <a16:creationId xmlns:a16="http://schemas.microsoft.com/office/drawing/2014/main" id="{CD3DA919-8978-1144-AE08-8A4FBB11BC0A}"/>
              </a:ext>
            </a:extLst>
          </p:cNvPr>
          <p:cNvPicPr>
            <a:picLocks noChangeAspect="1"/>
          </p:cNvPicPr>
          <p:nvPr/>
        </p:nvPicPr>
        <p:blipFill>
          <a:blip r:embed="rId2"/>
          <a:stretch>
            <a:fillRect/>
          </a:stretch>
        </p:blipFill>
        <p:spPr>
          <a:xfrm>
            <a:off x="1862671" y="1490081"/>
            <a:ext cx="7377780" cy="4477001"/>
          </a:xfrm>
          <a:prstGeom prst="rect">
            <a:avLst/>
          </a:prstGeom>
        </p:spPr>
      </p:pic>
    </p:spTree>
    <p:extLst>
      <p:ext uri="{BB962C8B-B14F-4D97-AF65-F5344CB8AC3E}">
        <p14:creationId xmlns:p14="http://schemas.microsoft.com/office/powerpoint/2010/main" val="10620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Software  available</a:t>
            </a:r>
          </a:p>
        </p:txBody>
      </p:sp>
      <p:sp>
        <p:nvSpPr>
          <p:cNvPr id="4" name="Marcador de contenido 3"/>
          <p:cNvSpPr>
            <a:spLocks noGrp="1"/>
          </p:cNvSpPr>
          <p:nvPr>
            <p:ph idx="1"/>
          </p:nvPr>
        </p:nvSpPr>
        <p:spPr/>
        <p:txBody>
          <a:bodyPr>
            <a:normAutofit/>
          </a:bodyPr>
          <a:lstStyle/>
          <a:p>
            <a:r>
              <a:rPr lang="en-US" noProof="0" dirty="0"/>
              <a:t>Brokers:</a:t>
            </a:r>
          </a:p>
          <a:p>
            <a:pPr lvl="1"/>
            <a:r>
              <a:rPr lang="en-US" b="1" noProof="0" dirty="0">
                <a:solidFill>
                  <a:srgbClr val="C00000"/>
                </a:solidFill>
              </a:rPr>
              <a:t>http://</a:t>
            </a:r>
            <a:r>
              <a:rPr lang="en-US" b="1" noProof="0" dirty="0" err="1">
                <a:solidFill>
                  <a:srgbClr val="C00000"/>
                </a:solidFill>
              </a:rPr>
              <a:t>mosquitto.org</a:t>
            </a:r>
            <a:r>
              <a:rPr lang="en-US" b="1" noProof="0" dirty="0">
                <a:solidFill>
                  <a:srgbClr val="C00000"/>
                </a:solidFill>
              </a:rPr>
              <a:t>/</a:t>
            </a:r>
          </a:p>
          <a:p>
            <a:pPr lvl="1"/>
            <a:r>
              <a:rPr lang="en-US" noProof="0" dirty="0"/>
              <a:t>http://</a:t>
            </a:r>
            <a:r>
              <a:rPr lang="en-US" noProof="0" dirty="0" err="1"/>
              <a:t>www.hivemq.com</a:t>
            </a:r>
            <a:r>
              <a:rPr lang="en-US" noProof="0" dirty="0"/>
              <a:t>/</a:t>
            </a:r>
          </a:p>
          <a:p>
            <a:r>
              <a:rPr lang="en-US" noProof="0" dirty="0"/>
              <a:t>A complete list </a:t>
            </a:r>
            <a:r>
              <a:rPr lang="en-US" dirty="0"/>
              <a:t>here: </a:t>
            </a:r>
            <a:r>
              <a:rPr lang="en-US" dirty="0">
                <a:hlinkClick r:id="rId2"/>
              </a:rPr>
              <a:t>https://github.com/mqtt/mqtt.github.io/wiki/servers</a:t>
            </a:r>
            <a:endParaRPr lang="en-US" noProof="0" dirty="0"/>
          </a:p>
          <a:p>
            <a:endParaRPr lang="en-US" noProof="0" dirty="0"/>
          </a:p>
          <a:p>
            <a:r>
              <a:rPr lang="en-US" noProof="0" dirty="0"/>
              <a:t>Tools</a:t>
            </a:r>
          </a:p>
          <a:p>
            <a:pPr lvl="1"/>
            <a:r>
              <a:rPr lang="en-US" noProof="0" dirty="0">
                <a:hlinkClick r:id="rId3"/>
              </a:rPr>
              <a:t>https://github.com/mqtt/mqtt.github.io/wiki/tools</a:t>
            </a:r>
            <a:endParaRPr lang="en-US" noProof="0" dirty="0"/>
          </a:p>
          <a:p>
            <a:pPr lvl="1"/>
            <a:endParaRPr lang="en-US" noProof="0" dirty="0"/>
          </a:p>
        </p:txBody>
      </p:sp>
      <p:sp>
        <p:nvSpPr>
          <p:cNvPr id="6" name="Segnaposto numero diapositiva 5"/>
          <p:cNvSpPr>
            <a:spLocks noGrp="1"/>
          </p:cNvSpPr>
          <p:nvPr>
            <p:ph type="sldNum" sz="quarter" idx="10"/>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99901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“Sandboxes” for brokers</a:t>
            </a:r>
          </a:p>
        </p:txBody>
      </p:sp>
      <p:sp>
        <p:nvSpPr>
          <p:cNvPr id="3" name="Marcador de contenido 2"/>
          <p:cNvSpPr>
            <a:spLocks noGrp="1"/>
          </p:cNvSpPr>
          <p:nvPr>
            <p:ph idx="1"/>
          </p:nvPr>
        </p:nvSpPr>
        <p:spPr/>
        <p:txBody>
          <a:bodyPr>
            <a:normAutofit/>
          </a:bodyPr>
          <a:lstStyle/>
          <a:p>
            <a:r>
              <a:rPr lang="es-ES" dirty="0" err="1">
                <a:solidFill>
                  <a:srgbClr val="0070C0"/>
                </a:solidFill>
                <a:latin typeface="Arial" panose="020B0604020202020204" pitchFamily="34" charset="0"/>
                <a:cs typeface="Arial" panose="020B0604020202020204" pitchFamily="34" charset="0"/>
              </a:rPr>
              <a:t>test.mosquitto.org</a:t>
            </a:r>
            <a:endParaRPr lang="es-ES" dirty="0">
              <a:solidFill>
                <a:srgbClr val="0070C0"/>
              </a:solidFill>
              <a:latin typeface="Arial" panose="020B0604020202020204" pitchFamily="34" charset="0"/>
              <a:cs typeface="Arial" panose="020B0604020202020204" pitchFamily="34" charset="0"/>
            </a:endParaRPr>
          </a:p>
          <a:p>
            <a:pPr lvl="1"/>
            <a:r>
              <a:rPr lang="en-US" dirty="0">
                <a:hlinkClick r:id="rId2"/>
              </a:rPr>
              <a:t>http://test.mosquitto.org/</a:t>
            </a:r>
            <a:endParaRPr lang="en-US" dirty="0"/>
          </a:p>
          <a:p>
            <a:r>
              <a:rPr lang="en-US" dirty="0" err="1">
                <a:solidFill>
                  <a:srgbClr val="0070C0"/>
                </a:solidFill>
                <a:latin typeface="Arial" panose="020B0604020202020204" pitchFamily="34" charset="0"/>
                <a:cs typeface="Arial" panose="020B0604020202020204" pitchFamily="34" charset="0"/>
              </a:rPr>
              <a:t>iot.eclipse.org</a:t>
            </a:r>
            <a:endParaRPr lang="en-US" dirty="0">
              <a:solidFill>
                <a:srgbClr val="0070C0"/>
              </a:solidFill>
              <a:latin typeface="Arial" panose="020B0604020202020204" pitchFamily="34" charset="0"/>
              <a:cs typeface="Arial" panose="020B0604020202020204" pitchFamily="34" charset="0"/>
            </a:endParaRPr>
          </a:p>
          <a:p>
            <a:pPr lvl="1"/>
            <a:r>
              <a:rPr lang="en-US" dirty="0">
                <a:hlinkClick r:id="rId3"/>
              </a:rPr>
              <a:t>https://iot.eclipse.org/getting-started#sandboxes</a:t>
            </a:r>
            <a:endParaRPr lang="en-US" dirty="0"/>
          </a:p>
          <a:p>
            <a:r>
              <a:rPr lang="es-ES" dirty="0" err="1">
                <a:solidFill>
                  <a:srgbClr val="0070C0"/>
                </a:solidFill>
                <a:latin typeface="Arial" panose="020B0604020202020204" pitchFamily="34" charset="0"/>
                <a:cs typeface="Arial" panose="020B0604020202020204" pitchFamily="34" charset="0"/>
              </a:rPr>
              <a:t>broker.hivemq.com</a:t>
            </a:r>
            <a:endParaRPr lang="es-ES" dirty="0">
              <a:solidFill>
                <a:srgbClr val="0070C0"/>
              </a:solidFill>
              <a:latin typeface="Arial" panose="020B0604020202020204" pitchFamily="34" charset="0"/>
              <a:cs typeface="Arial" panose="020B0604020202020204" pitchFamily="34" charset="0"/>
            </a:endParaRPr>
          </a:p>
          <a:p>
            <a:pPr lvl="1"/>
            <a:r>
              <a:rPr lang="en-US" dirty="0">
                <a:hlinkClick r:id="" action="ppaction://noaction"/>
              </a:rPr>
              <a:t>http</a:t>
            </a:r>
            <a:r>
              <a:rPr lang="en-US" dirty="0">
                <a:hlinkClick r:id="rId4"/>
              </a:rPr>
              <a:t>://www.hivemq.com/try-out/</a:t>
            </a:r>
            <a:endParaRPr lang="en-US" dirty="0"/>
          </a:p>
          <a:p>
            <a:pPr lvl="2"/>
            <a:r>
              <a:rPr lang="en-US" dirty="0">
                <a:hlinkClick r:id="rId5"/>
              </a:rPr>
              <a:t>http://www.mqtt-dashboard.com/</a:t>
            </a:r>
            <a:endParaRPr lang="en-US" dirty="0"/>
          </a:p>
          <a:p>
            <a:endParaRPr lang="en-US" dirty="0"/>
          </a:p>
          <a:p>
            <a:r>
              <a:rPr lang="en-US" dirty="0"/>
              <a:t>Ports: </a:t>
            </a:r>
            <a:endParaRPr lang="en-US" dirty="0">
              <a:hlinkClick r:id="rId3"/>
            </a:endParaRPr>
          </a:p>
          <a:p>
            <a:pPr lvl="1"/>
            <a:r>
              <a:rPr lang="es-ES" dirty="0"/>
              <a:t>standard: 1883</a:t>
            </a:r>
          </a:p>
          <a:p>
            <a:pPr lvl="1"/>
            <a:r>
              <a:rPr lang="en-US" dirty="0"/>
              <a:t>encrypted: 8883 </a:t>
            </a:r>
            <a:br>
              <a:rPr lang="es-ES" dirty="0"/>
            </a:br>
            <a:endParaRPr lang="es-ES" dirty="0"/>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t>42</a:t>
            </a:fld>
            <a:endParaRPr lang="en-US" dirty="0"/>
          </a:p>
        </p:txBody>
      </p:sp>
      <p:pic>
        <p:nvPicPr>
          <p:cNvPr id="5" name="Imagen 4"/>
          <p:cNvPicPr>
            <a:picLocks noChangeAspect="1"/>
          </p:cNvPicPr>
          <p:nvPr/>
        </p:nvPicPr>
        <p:blipFill>
          <a:blip r:embed="rId6"/>
          <a:stretch>
            <a:fillRect/>
          </a:stretch>
        </p:blipFill>
        <p:spPr>
          <a:xfrm>
            <a:off x="3466166" y="3938153"/>
            <a:ext cx="6091966" cy="2257179"/>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80153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DB8E18-B88B-3E46-B254-A05B87E57046}"/>
              </a:ext>
            </a:extLst>
          </p:cNvPr>
          <p:cNvSpPr>
            <a:spLocks noGrp="1"/>
          </p:cNvSpPr>
          <p:nvPr>
            <p:ph type="title"/>
          </p:nvPr>
        </p:nvSpPr>
        <p:spPr/>
        <p:txBody>
          <a:bodyPr/>
          <a:lstStyle/>
          <a:p>
            <a:r>
              <a:rPr lang="en-US" dirty="0"/>
              <a:t>Software  available: clients</a:t>
            </a:r>
          </a:p>
        </p:txBody>
      </p:sp>
      <p:sp>
        <p:nvSpPr>
          <p:cNvPr id="3" name="Marcador de contenido 2">
            <a:extLst>
              <a:ext uri="{FF2B5EF4-FFF2-40B4-BE49-F238E27FC236}">
                <a16:creationId xmlns:a16="http://schemas.microsoft.com/office/drawing/2014/main" id="{AC3D4C52-21D8-BF4E-A138-5914882DF7CC}"/>
              </a:ext>
            </a:extLst>
          </p:cNvPr>
          <p:cNvSpPr>
            <a:spLocks noGrp="1"/>
          </p:cNvSpPr>
          <p:nvPr>
            <p:ph idx="1"/>
          </p:nvPr>
        </p:nvSpPr>
        <p:spPr/>
        <p:txBody>
          <a:bodyPr/>
          <a:lstStyle/>
          <a:p>
            <a:r>
              <a:rPr lang="en-US" dirty="0"/>
              <a:t>Clients</a:t>
            </a:r>
          </a:p>
          <a:p>
            <a:pPr lvl="1"/>
            <a:r>
              <a:rPr lang="en-US" b="1" dirty="0">
                <a:solidFill>
                  <a:srgbClr val="C00000"/>
                </a:solidFill>
              </a:rPr>
              <a:t>Eclipse </a:t>
            </a:r>
            <a:r>
              <a:rPr lang="en-US" b="1" dirty="0" err="1">
                <a:solidFill>
                  <a:srgbClr val="C00000"/>
                </a:solidFill>
              </a:rPr>
              <a:t>Paho</a:t>
            </a:r>
            <a:r>
              <a:rPr lang="en-US" b="1" dirty="0">
                <a:solidFill>
                  <a:srgbClr val="C00000"/>
                </a:solidFill>
              </a:rPr>
              <a:t> Python </a:t>
            </a:r>
            <a:r>
              <a:rPr lang="en-US" dirty="0"/>
              <a:t>(originally the </a:t>
            </a:r>
            <a:r>
              <a:rPr lang="en-US" dirty="0" err="1"/>
              <a:t>mosquitto</a:t>
            </a:r>
            <a:r>
              <a:rPr lang="en-US" dirty="0"/>
              <a:t> Python client)</a:t>
            </a:r>
          </a:p>
          <a:p>
            <a:pPr lvl="3"/>
            <a:r>
              <a:rPr lang="en-US" dirty="0">
                <a:solidFill>
                  <a:schemeClr val="tx1"/>
                </a:solidFill>
              </a:rPr>
              <a:t>    http://</a:t>
            </a:r>
            <a:r>
              <a:rPr lang="en-US" dirty="0" err="1">
                <a:solidFill>
                  <a:schemeClr val="tx1"/>
                </a:solidFill>
              </a:rPr>
              <a:t>www.eclipse.org</a:t>
            </a:r>
            <a:r>
              <a:rPr lang="en-US" dirty="0">
                <a:solidFill>
                  <a:schemeClr val="tx1"/>
                </a:solidFill>
              </a:rPr>
              <a:t>/</a:t>
            </a:r>
            <a:r>
              <a:rPr lang="en-US" dirty="0" err="1">
                <a:solidFill>
                  <a:schemeClr val="tx1"/>
                </a:solidFill>
              </a:rPr>
              <a:t>paho</a:t>
            </a:r>
            <a:r>
              <a:rPr lang="en-US" dirty="0">
                <a:solidFill>
                  <a:schemeClr val="tx1"/>
                </a:solidFill>
              </a:rPr>
              <a:t>/</a:t>
            </a:r>
          </a:p>
          <a:p>
            <a:pPr lvl="2"/>
            <a:r>
              <a:rPr lang="en-US" dirty="0"/>
              <a:t>Documentation: </a:t>
            </a:r>
            <a:r>
              <a:rPr lang="en-US" dirty="0">
                <a:hlinkClick r:id="rId2"/>
              </a:rPr>
              <a:t>https://pypi.python.org/pypi/paho-mqtt</a:t>
            </a:r>
            <a:endParaRPr lang="en-US" dirty="0"/>
          </a:p>
          <a:p>
            <a:pPr lvl="2"/>
            <a:r>
              <a:rPr lang="en-US" i="1" dirty="0"/>
              <a:t>or: http://</a:t>
            </a:r>
            <a:r>
              <a:rPr lang="en-US" i="1" dirty="0" err="1"/>
              <a:t>www.eclipse.org</a:t>
            </a:r>
            <a:r>
              <a:rPr lang="en-US" i="1" dirty="0"/>
              <a:t>/</a:t>
            </a:r>
            <a:r>
              <a:rPr lang="en-US" i="1" dirty="0" err="1"/>
              <a:t>paho</a:t>
            </a:r>
            <a:r>
              <a:rPr lang="en-US" i="1" dirty="0"/>
              <a:t>/clients/python/docs/</a:t>
            </a:r>
          </a:p>
          <a:p>
            <a:pPr lvl="2"/>
            <a:r>
              <a:rPr lang="en-US" dirty="0"/>
              <a:t>Source: </a:t>
            </a:r>
            <a:r>
              <a:rPr lang="en-US" dirty="0">
                <a:hlinkClick r:id="rId3"/>
              </a:rPr>
              <a:t>https://github.com/eclipse/paho.mqtt.python</a:t>
            </a:r>
            <a:endParaRPr lang="en-US" dirty="0"/>
          </a:p>
          <a:p>
            <a:r>
              <a:rPr lang="en-US" dirty="0"/>
              <a:t>Web Clients</a:t>
            </a:r>
          </a:p>
          <a:p>
            <a:pPr lvl="1"/>
            <a:r>
              <a:rPr lang="en-US" dirty="0">
                <a:hlinkClick r:id="rId4"/>
              </a:rPr>
              <a:t>https://www.hivemq.com/blog/seven-best-mqtt-client-tools</a:t>
            </a:r>
          </a:p>
          <a:p>
            <a:pPr lvl="1"/>
            <a:r>
              <a:rPr lang="en-US" dirty="0">
                <a:hlinkClick r:id="rId4"/>
              </a:rPr>
              <a:t>http://www.hivemq.com/demos/websocket-client/</a:t>
            </a:r>
            <a:endParaRPr lang="en-US" dirty="0"/>
          </a:p>
          <a:p>
            <a:r>
              <a:rPr lang="en-US" dirty="0"/>
              <a:t>A complete list:</a:t>
            </a:r>
          </a:p>
          <a:p>
            <a:pPr lvl="1"/>
            <a:r>
              <a:rPr lang="en-US" dirty="0"/>
              <a:t>https://</a:t>
            </a:r>
            <a:r>
              <a:rPr lang="en-US" dirty="0" err="1"/>
              <a:t>github.com</a:t>
            </a:r>
            <a:r>
              <a:rPr lang="en-US" dirty="0"/>
              <a:t>/</a:t>
            </a:r>
            <a:r>
              <a:rPr lang="en-US" dirty="0" err="1"/>
              <a:t>mqtt</a:t>
            </a:r>
            <a:r>
              <a:rPr lang="en-US" dirty="0"/>
              <a:t>/</a:t>
            </a:r>
            <a:r>
              <a:rPr lang="en-US" dirty="0" err="1"/>
              <a:t>mqtt.github.io</a:t>
            </a:r>
            <a:r>
              <a:rPr lang="en-US" dirty="0"/>
              <a:t>/wiki/libraries</a:t>
            </a:r>
          </a:p>
        </p:txBody>
      </p:sp>
      <p:sp>
        <p:nvSpPr>
          <p:cNvPr id="4" name="Marcador de posición de número de diapositiva 3">
            <a:extLst>
              <a:ext uri="{FF2B5EF4-FFF2-40B4-BE49-F238E27FC236}">
                <a16:creationId xmlns:a16="http://schemas.microsoft.com/office/drawing/2014/main" id="{047C28A3-F065-B648-8232-3F4F4510F2AC}"/>
              </a:ext>
            </a:extLst>
          </p:cNvPr>
          <p:cNvSpPr>
            <a:spLocks noGrp="1"/>
          </p:cNvSpPr>
          <p:nvPr>
            <p:ph type="sldNum" sz="quarter" idx="10"/>
          </p:nvPr>
        </p:nvSpPr>
        <p:spPr/>
        <p:txBody>
          <a:bodyPr/>
          <a:lstStyle/>
          <a:p>
            <a:fld id="{BA658625-7B0B-EB4B-9306-964DC7C89793}" type="slidenum">
              <a:rPr lang="en-US" smtClean="0"/>
              <a:t>43</a:t>
            </a:fld>
            <a:endParaRPr lang="en-US" dirty="0"/>
          </a:p>
        </p:txBody>
      </p:sp>
    </p:spTree>
    <p:extLst>
      <p:ext uri="{BB962C8B-B14F-4D97-AF65-F5344CB8AC3E}">
        <p14:creationId xmlns:p14="http://schemas.microsoft.com/office/powerpoint/2010/main" val="125225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it-IT" dirty="0" err="1"/>
              <a:t>Main</a:t>
            </a:r>
            <a:r>
              <a:rPr lang="it-IT" dirty="0"/>
              <a:t> </a:t>
            </a:r>
            <a:r>
              <a:rPr lang="it-IT" dirty="0" err="1"/>
              <a:t>Methods</a:t>
            </a:r>
            <a:endParaRPr lang="en-US" dirty="0"/>
          </a:p>
        </p:txBody>
      </p:sp>
      <p:sp>
        <p:nvSpPr>
          <p:cNvPr id="3" name="Segnaposto contenuto 2"/>
          <p:cNvSpPr>
            <a:spLocks noGrp="1"/>
          </p:cNvSpPr>
          <p:nvPr>
            <p:ph idx="1"/>
          </p:nvPr>
        </p:nvSpPr>
        <p:spPr/>
        <p:txBody>
          <a:bodyPr>
            <a:normAutofit lnSpcReduction="10000"/>
          </a:bodyPr>
          <a:lstStyle/>
          <a:p>
            <a:r>
              <a:rPr lang="it-IT" dirty="0"/>
              <a:t>The client </a:t>
            </a:r>
            <a:r>
              <a:rPr lang="it-IT" dirty="0" err="1"/>
              <a:t>class</a:t>
            </a:r>
            <a:r>
              <a:rPr lang="it-IT" dirty="0"/>
              <a:t> </a:t>
            </a:r>
            <a:r>
              <a:rPr lang="it-IT" dirty="0" err="1"/>
              <a:t>has</a:t>
            </a:r>
            <a:r>
              <a:rPr lang="it-IT" dirty="0"/>
              <a:t> </a:t>
            </a:r>
            <a:r>
              <a:rPr lang="it-IT" dirty="0" err="1"/>
              <a:t>several</a:t>
            </a:r>
            <a:r>
              <a:rPr lang="it-IT" dirty="0"/>
              <a:t> </a:t>
            </a:r>
            <a:r>
              <a:rPr lang="it-IT" dirty="0" err="1"/>
              <a:t>methods</a:t>
            </a:r>
            <a:r>
              <a:rPr lang="it-IT" dirty="0"/>
              <a:t>. The </a:t>
            </a:r>
            <a:r>
              <a:rPr lang="it-IT" dirty="0" err="1"/>
              <a:t>main</a:t>
            </a:r>
            <a:r>
              <a:rPr lang="it-IT" dirty="0"/>
              <a:t> </a:t>
            </a:r>
            <a:r>
              <a:rPr lang="it-IT" dirty="0" err="1"/>
              <a:t>ones</a:t>
            </a:r>
            <a:r>
              <a:rPr lang="it-IT" dirty="0"/>
              <a:t> are:</a:t>
            </a:r>
          </a:p>
          <a:p>
            <a:pPr lvl="1"/>
            <a:r>
              <a:rPr lang="it-IT" sz="1800" dirty="0" err="1">
                <a:solidFill>
                  <a:srgbClr val="0070C0"/>
                </a:solidFill>
                <a:latin typeface="Courier" charset="0"/>
                <a:ea typeface="Courier" charset="0"/>
                <a:cs typeface="Courier" charset="0"/>
              </a:rPr>
              <a:t>connect</a:t>
            </a:r>
            <a:r>
              <a:rPr lang="it-IT" sz="1800" dirty="0">
                <a:solidFill>
                  <a:srgbClr val="0070C0"/>
                </a:solidFill>
                <a:latin typeface="Courier" charset="0"/>
                <a:ea typeface="Courier" charset="0"/>
                <a:cs typeface="Courier" charset="0"/>
              </a:rPr>
              <a:t>() </a:t>
            </a:r>
            <a:r>
              <a:rPr lang="it-IT" dirty="0"/>
              <a:t>and </a:t>
            </a:r>
            <a:r>
              <a:rPr lang="it-IT" sz="1800" dirty="0" err="1">
                <a:solidFill>
                  <a:srgbClr val="0070C0"/>
                </a:solidFill>
                <a:latin typeface="Courier" charset="0"/>
                <a:ea typeface="Courier" charset="0"/>
                <a:cs typeface="Courier" charset="0"/>
              </a:rPr>
              <a:t>disconnect</a:t>
            </a:r>
            <a:r>
              <a:rPr lang="it-IT" sz="1800" dirty="0">
                <a:solidFill>
                  <a:srgbClr val="0070C0"/>
                </a:solidFill>
                <a:latin typeface="Courier" charset="0"/>
                <a:ea typeface="Courier" charset="0"/>
                <a:cs typeface="Courier" charset="0"/>
              </a:rPr>
              <a:t>()</a:t>
            </a:r>
          </a:p>
          <a:p>
            <a:pPr lvl="1"/>
            <a:r>
              <a:rPr lang="it-IT" sz="1800" dirty="0" err="1">
                <a:solidFill>
                  <a:srgbClr val="0070C0"/>
                </a:solidFill>
                <a:latin typeface="Courier" charset="0"/>
                <a:ea typeface="Courier" charset="0"/>
                <a:cs typeface="Courier" charset="0"/>
              </a:rPr>
              <a:t>subscribe</a:t>
            </a:r>
            <a:r>
              <a:rPr lang="it-IT" sz="1800" dirty="0">
                <a:solidFill>
                  <a:srgbClr val="0070C0"/>
                </a:solidFill>
                <a:latin typeface="Courier" charset="0"/>
                <a:ea typeface="Courier" charset="0"/>
                <a:cs typeface="Courier" charset="0"/>
              </a:rPr>
              <a:t>() </a:t>
            </a:r>
            <a:r>
              <a:rPr lang="it-IT" dirty="0"/>
              <a:t>and </a:t>
            </a:r>
            <a:r>
              <a:rPr lang="it-IT" sz="1800" dirty="0" err="1">
                <a:solidFill>
                  <a:srgbClr val="0070C0"/>
                </a:solidFill>
                <a:latin typeface="Courier" charset="0"/>
                <a:ea typeface="Courier" charset="0"/>
                <a:cs typeface="Courier" charset="0"/>
              </a:rPr>
              <a:t>unsubscribe</a:t>
            </a:r>
            <a:r>
              <a:rPr lang="it-IT" sz="1800" dirty="0">
                <a:solidFill>
                  <a:srgbClr val="0070C0"/>
                </a:solidFill>
                <a:latin typeface="Courier" charset="0"/>
                <a:ea typeface="Courier" charset="0"/>
                <a:cs typeface="Courier" charset="0"/>
              </a:rPr>
              <a:t>()</a:t>
            </a:r>
          </a:p>
          <a:p>
            <a:pPr lvl="1"/>
            <a:r>
              <a:rPr lang="it-IT" sz="1800" dirty="0" err="1">
                <a:solidFill>
                  <a:srgbClr val="0070C0"/>
                </a:solidFill>
                <a:latin typeface="Courier" charset="0"/>
                <a:ea typeface="Courier" charset="0"/>
                <a:cs typeface="Courier" charset="0"/>
              </a:rPr>
              <a:t>publish</a:t>
            </a:r>
            <a:r>
              <a:rPr lang="it-IT" sz="1800" dirty="0">
                <a:solidFill>
                  <a:srgbClr val="0070C0"/>
                </a:solidFill>
                <a:latin typeface="Courier" charset="0"/>
                <a:ea typeface="Courier" charset="0"/>
                <a:cs typeface="Courier" charset="0"/>
              </a:rPr>
              <a:t>()</a:t>
            </a:r>
          </a:p>
          <a:p>
            <a:endParaRPr lang="it-IT" dirty="0"/>
          </a:p>
          <a:p>
            <a:r>
              <a:rPr lang="it-IT" dirty="0" err="1"/>
              <a:t>Each</a:t>
            </a:r>
            <a:r>
              <a:rPr lang="it-IT" dirty="0"/>
              <a:t> of </a:t>
            </a:r>
            <a:r>
              <a:rPr lang="it-IT" dirty="0" err="1"/>
              <a:t>these</a:t>
            </a:r>
            <a:r>
              <a:rPr lang="it-IT" dirty="0"/>
              <a:t> </a:t>
            </a:r>
            <a:r>
              <a:rPr lang="it-IT" dirty="0" err="1"/>
              <a:t>methods</a:t>
            </a:r>
            <a:r>
              <a:rPr lang="it-IT" dirty="0"/>
              <a:t> </a:t>
            </a:r>
            <a:r>
              <a:rPr lang="it-IT" dirty="0" err="1">
                <a:solidFill>
                  <a:srgbClr val="C00000"/>
                </a:solidFill>
              </a:rPr>
              <a:t>is</a:t>
            </a:r>
            <a:r>
              <a:rPr lang="it-IT" dirty="0">
                <a:solidFill>
                  <a:srgbClr val="C00000"/>
                </a:solidFill>
              </a:rPr>
              <a:t> </a:t>
            </a:r>
            <a:r>
              <a:rPr lang="it-IT" dirty="0" err="1">
                <a:solidFill>
                  <a:srgbClr val="C00000"/>
                </a:solidFill>
              </a:rPr>
              <a:t>associated</a:t>
            </a:r>
            <a:r>
              <a:rPr lang="it-IT" dirty="0">
                <a:solidFill>
                  <a:srgbClr val="C00000"/>
                </a:solidFill>
              </a:rPr>
              <a:t> with a </a:t>
            </a:r>
            <a:r>
              <a:rPr lang="it-IT" dirty="0" err="1">
                <a:solidFill>
                  <a:srgbClr val="C00000"/>
                </a:solidFill>
              </a:rPr>
              <a:t>callback</a:t>
            </a:r>
            <a:r>
              <a:rPr lang="it-IT" dirty="0"/>
              <a:t>.</a:t>
            </a:r>
          </a:p>
          <a:p>
            <a:pPr lvl="1"/>
            <a:r>
              <a:rPr lang="it-IT" dirty="0"/>
              <a:t>The </a:t>
            </a:r>
            <a:r>
              <a:rPr lang="it-IT" dirty="0" err="1"/>
              <a:t>callback</a:t>
            </a:r>
            <a:r>
              <a:rPr lang="it-IT" dirty="0"/>
              <a:t> </a:t>
            </a:r>
            <a:r>
              <a:rPr lang="it-IT" dirty="0" err="1"/>
              <a:t>is</a:t>
            </a:r>
            <a:r>
              <a:rPr lang="it-IT" dirty="0"/>
              <a:t> </a:t>
            </a:r>
            <a:r>
              <a:rPr lang="it-IT" dirty="0" err="1"/>
              <a:t>triggered</a:t>
            </a:r>
            <a:r>
              <a:rPr lang="it-IT" dirty="0"/>
              <a:t> by a broker </a:t>
            </a:r>
            <a:r>
              <a:rPr lang="it-IT" dirty="0" err="1"/>
              <a:t>response</a:t>
            </a:r>
            <a:r>
              <a:rPr lang="it-IT" dirty="0"/>
              <a:t> to a client </a:t>
            </a:r>
            <a:r>
              <a:rPr lang="it-IT" dirty="0" err="1"/>
              <a:t>command</a:t>
            </a:r>
            <a:r>
              <a:rPr lang="it-IT" dirty="0"/>
              <a:t> or </a:t>
            </a:r>
            <a:r>
              <a:rPr lang="it-IT" dirty="0" err="1"/>
              <a:t>message</a:t>
            </a:r>
            <a:r>
              <a:rPr lang="it-IT" dirty="0"/>
              <a:t>.</a:t>
            </a:r>
          </a:p>
          <a:p>
            <a:endParaRPr lang="it-IT" dirty="0"/>
          </a:p>
          <a:p>
            <a:r>
              <a:rPr lang="it-IT" dirty="0"/>
              <a:t>So </a:t>
            </a:r>
            <a:r>
              <a:rPr lang="it-IT" dirty="0" err="1"/>
              <a:t>we</a:t>
            </a:r>
            <a:r>
              <a:rPr lang="it-IT" dirty="0"/>
              <a:t> </a:t>
            </a:r>
            <a:r>
              <a:rPr lang="it-IT" dirty="0" err="1"/>
              <a:t>have</a:t>
            </a:r>
            <a:r>
              <a:rPr lang="it-IT" dirty="0"/>
              <a:t>: </a:t>
            </a:r>
          </a:p>
          <a:p>
            <a:pPr lvl="1"/>
            <a:r>
              <a:rPr lang="it-IT" sz="1800" dirty="0" err="1">
                <a:solidFill>
                  <a:srgbClr val="0070C0"/>
                </a:solidFill>
                <a:latin typeface="Courier" charset="0"/>
                <a:ea typeface="Courier" charset="0"/>
                <a:cs typeface="Courier" charset="0"/>
              </a:rPr>
              <a:t>connect</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on_connect</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disconnect</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on_disconnect</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subscribe</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on_subscribe</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unsubscribe</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on_unsubscribe</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publish</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on_publish</a:t>
            </a:r>
            <a:r>
              <a:rPr lang="it-IT" sz="1800" dirty="0">
                <a:solidFill>
                  <a:srgbClr val="0070C0"/>
                </a:solidFill>
                <a:latin typeface="Courier" charset="0"/>
                <a:ea typeface="Courier" charset="0"/>
                <a:cs typeface="Courier" charset="0"/>
              </a:rPr>
              <a:t>() </a:t>
            </a:r>
            <a:r>
              <a:rPr lang="it-IT" dirty="0" err="1"/>
              <a:t>callback</a:t>
            </a:r>
            <a:endParaRPr lang="it-IT" dirty="0"/>
          </a:p>
          <a:p>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44</a:t>
            </a:fld>
            <a:endParaRPr lang="en-US" dirty="0"/>
          </a:p>
        </p:txBody>
      </p:sp>
    </p:spTree>
    <p:extLst>
      <p:ext uri="{BB962C8B-B14F-4D97-AF65-F5344CB8AC3E}">
        <p14:creationId xmlns:p14="http://schemas.microsoft.com/office/powerpoint/2010/main" val="370131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28562-FBFE-8946-97EB-4077DB08D36E}"/>
              </a:ext>
            </a:extLst>
          </p:cNvPr>
          <p:cNvSpPr>
            <a:spLocks noGrp="1"/>
          </p:cNvSpPr>
          <p:nvPr>
            <p:ph type="title"/>
          </p:nvPr>
        </p:nvSpPr>
        <p:spPr/>
        <p:txBody>
          <a:bodyPr/>
          <a:lstStyle/>
          <a:p>
            <a:r>
              <a:rPr lang="it-IT" dirty="0" err="1"/>
              <a:t>Paho</a:t>
            </a:r>
            <a:r>
              <a:rPr lang="it-IT" dirty="0"/>
              <a:t> MQTT </a:t>
            </a:r>
            <a:r>
              <a:rPr lang="it-IT" dirty="0" err="1"/>
              <a:t>Python</a:t>
            </a:r>
            <a:r>
              <a:rPr lang="it-IT" dirty="0"/>
              <a:t> client: </a:t>
            </a:r>
            <a:r>
              <a:rPr lang="es-ES" dirty="0"/>
              <a:t>general </a:t>
            </a:r>
            <a:r>
              <a:rPr lang="es-ES" dirty="0" err="1"/>
              <a:t>usage</a:t>
            </a:r>
            <a:r>
              <a:rPr lang="es-ES" dirty="0"/>
              <a:t> </a:t>
            </a:r>
            <a:r>
              <a:rPr lang="es-ES" dirty="0" err="1"/>
              <a:t>flow</a:t>
            </a:r>
            <a:r>
              <a:rPr lang="es-ES" dirty="0"/>
              <a:t> </a:t>
            </a:r>
            <a:endParaRPr lang="en-US" dirty="0"/>
          </a:p>
        </p:txBody>
      </p:sp>
      <p:sp>
        <p:nvSpPr>
          <p:cNvPr id="3" name="Marcador de contenido 2">
            <a:extLst>
              <a:ext uri="{FF2B5EF4-FFF2-40B4-BE49-F238E27FC236}">
                <a16:creationId xmlns:a16="http://schemas.microsoft.com/office/drawing/2014/main" id="{4F59405D-D6F3-7247-8CD3-E3D3D2369E97}"/>
              </a:ext>
            </a:extLst>
          </p:cNvPr>
          <p:cNvSpPr>
            <a:spLocks noGrp="1"/>
          </p:cNvSpPr>
          <p:nvPr>
            <p:ph idx="1"/>
          </p:nvPr>
        </p:nvSpPr>
        <p:spPr/>
        <p:txBody>
          <a:bodyPr/>
          <a:lstStyle/>
          <a:p>
            <a:pPr marL="11112" indent="0">
              <a:buNone/>
            </a:pPr>
            <a:r>
              <a:rPr lang="es-ES" dirty="0" err="1"/>
              <a:t>The</a:t>
            </a:r>
            <a:r>
              <a:rPr lang="es-ES" dirty="0"/>
              <a:t> general </a:t>
            </a:r>
            <a:r>
              <a:rPr lang="es-ES" dirty="0" err="1"/>
              <a:t>usage</a:t>
            </a:r>
            <a:r>
              <a:rPr lang="es-ES" dirty="0"/>
              <a:t> </a:t>
            </a:r>
            <a:r>
              <a:rPr lang="es-ES" dirty="0" err="1"/>
              <a:t>flow</a:t>
            </a:r>
            <a:r>
              <a:rPr lang="es-ES" dirty="0"/>
              <a:t> </a:t>
            </a:r>
            <a:r>
              <a:rPr lang="es-ES" dirty="0" err="1"/>
              <a:t>is</a:t>
            </a:r>
            <a:r>
              <a:rPr lang="es-ES" dirty="0"/>
              <a:t> as </a:t>
            </a:r>
            <a:r>
              <a:rPr lang="es-ES" dirty="0" err="1"/>
              <a:t>follows</a:t>
            </a:r>
            <a:r>
              <a:rPr lang="es-ES" dirty="0"/>
              <a:t>:</a:t>
            </a:r>
          </a:p>
          <a:p>
            <a:r>
              <a:rPr lang="es-ES" dirty="0" err="1"/>
              <a:t>Create</a:t>
            </a:r>
            <a:r>
              <a:rPr lang="es-ES" dirty="0"/>
              <a:t> a </a:t>
            </a:r>
            <a:r>
              <a:rPr lang="es-ES" dirty="0" err="1"/>
              <a:t>client</a:t>
            </a:r>
            <a:r>
              <a:rPr lang="es-ES" dirty="0"/>
              <a:t> </a:t>
            </a:r>
            <a:r>
              <a:rPr lang="es-ES" dirty="0" err="1"/>
              <a:t>instance</a:t>
            </a:r>
            <a:endParaRPr lang="es-ES" dirty="0"/>
          </a:p>
          <a:p>
            <a:r>
              <a:rPr lang="es-ES" dirty="0" err="1"/>
              <a:t>Connect</a:t>
            </a:r>
            <a:r>
              <a:rPr lang="es-ES" dirty="0"/>
              <a:t> to a </a:t>
            </a:r>
            <a:r>
              <a:rPr lang="es-ES" dirty="0" err="1"/>
              <a:t>broker</a:t>
            </a:r>
            <a:r>
              <a:rPr lang="es-ES" dirty="0"/>
              <a:t> </a:t>
            </a:r>
            <a:r>
              <a:rPr lang="es-ES" dirty="0" err="1"/>
              <a:t>using</a:t>
            </a:r>
            <a:r>
              <a:rPr lang="es-ES" dirty="0"/>
              <a:t> </a:t>
            </a:r>
            <a:r>
              <a:rPr lang="es-ES" dirty="0" err="1"/>
              <a:t>one</a:t>
            </a:r>
            <a:r>
              <a:rPr lang="es-ES" dirty="0"/>
              <a:t> of </a:t>
            </a:r>
            <a:r>
              <a:rPr lang="es-ES" dirty="0" err="1"/>
              <a:t>the</a:t>
            </a:r>
            <a:r>
              <a:rPr lang="es-ES" dirty="0"/>
              <a:t> </a:t>
            </a:r>
            <a:r>
              <a:rPr lang="es-ES" dirty="0" err="1">
                <a:solidFill>
                  <a:srgbClr val="0070C0"/>
                </a:solidFill>
                <a:latin typeface="Arial" panose="020B0604020202020204" pitchFamily="34" charset="0"/>
                <a:cs typeface="Arial" panose="020B0604020202020204" pitchFamily="34" charset="0"/>
              </a:rPr>
              <a:t>connect</a:t>
            </a:r>
            <a:r>
              <a:rPr lang="es-ES" dirty="0">
                <a:solidFill>
                  <a:srgbClr val="0070C0"/>
                </a:solidFill>
                <a:latin typeface="Arial" panose="020B0604020202020204" pitchFamily="34" charset="0"/>
                <a:cs typeface="Arial" panose="020B0604020202020204" pitchFamily="34" charset="0"/>
              </a:rPr>
              <a:t>*()</a:t>
            </a:r>
            <a:r>
              <a:rPr lang="es-ES" dirty="0"/>
              <a:t> </a:t>
            </a:r>
            <a:r>
              <a:rPr lang="es-ES" dirty="0" err="1"/>
              <a:t>functions</a:t>
            </a:r>
            <a:endParaRPr lang="es-ES" dirty="0"/>
          </a:p>
          <a:p>
            <a:r>
              <a:rPr lang="es-ES" dirty="0" err="1"/>
              <a:t>Call</a:t>
            </a:r>
            <a:r>
              <a:rPr lang="es-ES" dirty="0"/>
              <a:t> </a:t>
            </a:r>
            <a:r>
              <a:rPr lang="es-ES" dirty="0" err="1"/>
              <a:t>one</a:t>
            </a:r>
            <a:r>
              <a:rPr lang="es-ES" dirty="0"/>
              <a:t> of </a:t>
            </a:r>
            <a:r>
              <a:rPr lang="es-ES" dirty="0" err="1"/>
              <a:t>the</a:t>
            </a:r>
            <a:r>
              <a:rPr lang="es-ES" dirty="0"/>
              <a:t> </a:t>
            </a:r>
            <a:r>
              <a:rPr lang="es-ES" dirty="0" err="1">
                <a:solidFill>
                  <a:srgbClr val="0070C0"/>
                </a:solidFill>
                <a:latin typeface="Arial" panose="020B0604020202020204" pitchFamily="34" charset="0"/>
                <a:cs typeface="Arial" panose="020B0604020202020204" pitchFamily="34" charset="0"/>
              </a:rPr>
              <a:t>loop</a:t>
            </a:r>
            <a:r>
              <a:rPr lang="es-ES" dirty="0">
                <a:solidFill>
                  <a:srgbClr val="0070C0"/>
                </a:solidFill>
                <a:latin typeface="Arial" panose="020B0604020202020204" pitchFamily="34" charset="0"/>
                <a:cs typeface="Arial" panose="020B0604020202020204" pitchFamily="34" charset="0"/>
              </a:rPr>
              <a:t>*()</a:t>
            </a:r>
            <a:r>
              <a:rPr lang="es-ES" dirty="0"/>
              <a:t> </a:t>
            </a:r>
            <a:r>
              <a:rPr lang="es-ES" dirty="0" err="1"/>
              <a:t>functions</a:t>
            </a:r>
            <a:r>
              <a:rPr lang="es-ES" dirty="0"/>
              <a:t> to </a:t>
            </a:r>
            <a:r>
              <a:rPr lang="es-ES" dirty="0" err="1"/>
              <a:t>maintain</a:t>
            </a:r>
            <a:r>
              <a:rPr lang="es-ES" dirty="0"/>
              <a:t> </a:t>
            </a:r>
            <a:r>
              <a:rPr lang="es-ES" dirty="0" err="1"/>
              <a:t>network</a:t>
            </a:r>
            <a:r>
              <a:rPr lang="es-ES" dirty="0"/>
              <a:t> </a:t>
            </a:r>
            <a:r>
              <a:rPr lang="es-ES" dirty="0" err="1"/>
              <a:t>traffic</a:t>
            </a:r>
            <a:r>
              <a:rPr lang="es-ES" dirty="0"/>
              <a:t> </a:t>
            </a:r>
            <a:r>
              <a:rPr lang="es-ES" dirty="0" err="1"/>
              <a:t>flow</a:t>
            </a:r>
            <a:r>
              <a:rPr lang="es-ES" dirty="0"/>
              <a:t> </a:t>
            </a:r>
            <a:r>
              <a:rPr lang="es-ES" dirty="0" err="1"/>
              <a:t>with</a:t>
            </a:r>
            <a:r>
              <a:rPr lang="es-ES" dirty="0"/>
              <a:t> </a:t>
            </a:r>
            <a:r>
              <a:rPr lang="es-ES" dirty="0" err="1"/>
              <a:t>the</a:t>
            </a:r>
            <a:r>
              <a:rPr lang="es-ES" dirty="0"/>
              <a:t> </a:t>
            </a:r>
            <a:r>
              <a:rPr lang="es-ES" dirty="0" err="1"/>
              <a:t>broker</a:t>
            </a:r>
            <a:endParaRPr lang="es-ES" dirty="0"/>
          </a:p>
          <a:p>
            <a:r>
              <a:rPr lang="es-ES" dirty="0"/>
              <a:t>Use </a:t>
            </a:r>
            <a:r>
              <a:rPr lang="es-ES" dirty="0">
                <a:solidFill>
                  <a:srgbClr val="0070C0"/>
                </a:solidFill>
                <a:latin typeface="Arial" panose="020B0604020202020204" pitchFamily="34" charset="0"/>
                <a:cs typeface="Arial" panose="020B0604020202020204" pitchFamily="34" charset="0"/>
              </a:rPr>
              <a:t>subscribe() </a:t>
            </a:r>
            <a:r>
              <a:rPr lang="es-ES" dirty="0"/>
              <a:t>to subscribe to a </a:t>
            </a:r>
            <a:r>
              <a:rPr lang="es-ES" dirty="0" err="1"/>
              <a:t>topic</a:t>
            </a:r>
            <a:r>
              <a:rPr lang="es-ES" dirty="0"/>
              <a:t> and </a:t>
            </a:r>
            <a:r>
              <a:rPr lang="es-ES" dirty="0" err="1"/>
              <a:t>receive</a:t>
            </a:r>
            <a:r>
              <a:rPr lang="es-ES" dirty="0"/>
              <a:t> </a:t>
            </a:r>
            <a:r>
              <a:rPr lang="es-ES" dirty="0" err="1"/>
              <a:t>messages</a:t>
            </a:r>
            <a:endParaRPr lang="es-ES" dirty="0"/>
          </a:p>
          <a:p>
            <a:r>
              <a:rPr lang="es-ES" dirty="0"/>
              <a:t>Use </a:t>
            </a:r>
            <a:r>
              <a:rPr lang="es-ES" dirty="0" err="1">
                <a:solidFill>
                  <a:srgbClr val="0070C0"/>
                </a:solidFill>
                <a:latin typeface="Arial" panose="020B0604020202020204" pitchFamily="34" charset="0"/>
                <a:cs typeface="Arial" panose="020B0604020202020204" pitchFamily="34" charset="0"/>
              </a:rPr>
              <a:t>publish</a:t>
            </a:r>
            <a:r>
              <a:rPr lang="es-ES" dirty="0">
                <a:solidFill>
                  <a:srgbClr val="0070C0"/>
                </a:solidFill>
                <a:latin typeface="Arial" panose="020B0604020202020204" pitchFamily="34" charset="0"/>
                <a:cs typeface="Arial" panose="020B0604020202020204" pitchFamily="34" charset="0"/>
              </a:rPr>
              <a:t>()</a:t>
            </a:r>
            <a:r>
              <a:rPr lang="es-ES" dirty="0"/>
              <a:t> to </a:t>
            </a:r>
            <a:r>
              <a:rPr lang="es-ES" dirty="0" err="1"/>
              <a:t>publish</a:t>
            </a:r>
            <a:r>
              <a:rPr lang="es-ES" dirty="0"/>
              <a:t> </a:t>
            </a:r>
            <a:r>
              <a:rPr lang="es-ES" dirty="0" err="1"/>
              <a:t>messages</a:t>
            </a:r>
            <a:r>
              <a:rPr lang="es-ES" dirty="0"/>
              <a:t> to </a:t>
            </a:r>
            <a:r>
              <a:rPr lang="es-ES" dirty="0" err="1"/>
              <a:t>the</a:t>
            </a:r>
            <a:r>
              <a:rPr lang="es-ES" dirty="0"/>
              <a:t> </a:t>
            </a:r>
            <a:r>
              <a:rPr lang="es-ES" dirty="0" err="1"/>
              <a:t>broker</a:t>
            </a:r>
            <a:endParaRPr lang="es-ES" dirty="0"/>
          </a:p>
          <a:p>
            <a:r>
              <a:rPr lang="es-ES" dirty="0"/>
              <a:t>Use </a:t>
            </a:r>
            <a:r>
              <a:rPr lang="es-ES" dirty="0" err="1">
                <a:solidFill>
                  <a:srgbClr val="0070C0"/>
                </a:solidFill>
                <a:latin typeface="Arial" panose="020B0604020202020204" pitchFamily="34" charset="0"/>
                <a:cs typeface="Arial" panose="020B0604020202020204" pitchFamily="34" charset="0"/>
              </a:rPr>
              <a:t>disconnect</a:t>
            </a:r>
            <a:r>
              <a:rPr lang="es-ES" dirty="0">
                <a:solidFill>
                  <a:srgbClr val="0070C0"/>
                </a:solidFill>
                <a:latin typeface="Arial" panose="020B0604020202020204" pitchFamily="34" charset="0"/>
                <a:cs typeface="Arial" panose="020B0604020202020204" pitchFamily="34" charset="0"/>
              </a:rPr>
              <a:t>()</a:t>
            </a:r>
            <a:r>
              <a:rPr lang="es-ES" dirty="0"/>
              <a:t> to </a:t>
            </a:r>
            <a:r>
              <a:rPr lang="es-ES" dirty="0" err="1"/>
              <a:t>disconnect</a:t>
            </a:r>
            <a:r>
              <a:rPr lang="es-ES" dirty="0"/>
              <a:t> </a:t>
            </a:r>
            <a:r>
              <a:rPr lang="es-ES" dirty="0" err="1"/>
              <a:t>from</a:t>
            </a:r>
            <a:r>
              <a:rPr lang="es-ES" dirty="0"/>
              <a:t> </a:t>
            </a:r>
            <a:r>
              <a:rPr lang="es-ES" dirty="0" err="1"/>
              <a:t>the</a:t>
            </a:r>
            <a:r>
              <a:rPr lang="es-ES" dirty="0"/>
              <a:t> </a:t>
            </a:r>
            <a:r>
              <a:rPr lang="es-ES" dirty="0" err="1"/>
              <a:t>broker</a:t>
            </a:r>
            <a:endParaRPr lang="es-ES" dirty="0"/>
          </a:p>
          <a:p>
            <a:endParaRPr lang="en-US" dirty="0"/>
          </a:p>
        </p:txBody>
      </p:sp>
      <p:sp>
        <p:nvSpPr>
          <p:cNvPr id="4" name="Marcador de posición de número de diapositiva 3">
            <a:extLst>
              <a:ext uri="{FF2B5EF4-FFF2-40B4-BE49-F238E27FC236}">
                <a16:creationId xmlns:a16="http://schemas.microsoft.com/office/drawing/2014/main" id="{95238DE3-381E-DF49-A32F-F42C32413E36}"/>
              </a:ext>
            </a:extLst>
          </p:cNvPr>
          <p:cNvSpPr>
            <a:spLocks noGrp="1"/>
          </p:cNvSpPr>
          <p:nvPr>
            <p:ph type="sldNum" sz="quarter" idx="10"/>
          </p:nvPr>
        </p:nvSpPr>
        <p:spPr/>
        <p:txBody>
          <a:bodyPr/>
          <a:lstStyle/>
          <a:p>
            <a:fld id="{BA658625-7B0B-EB4B-9306-964DC7C89793}" type="slidenum">
              <a:rPr lang="en-US" smtClean="0"/>
              <a:t>45</a:t>
            </a:fld>
            <a:endParaRPr lang="en-US" dirty="0"/>
          </a:p>
        </p:txBody>
      </p:sp>
    </p:spTree>
    <p:extLst>
      <p:ext uri="{BB962C8B-B14F-4D97-AF65-F5344CB8AC3E}">
        <p14:creationId xmlns:p14="http://schemas.microsoft.com/office/powerpoint/2010/main" val="3812007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the simplest subscriber</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62500" lnSpcReduction="20000"/>
          </a:bodyPr>
          <a:lstStyle/>
          <a:p>
            <a:r>
              <a:rPr lang="en-US" dirty="0"/>
              <a:t># File: example1.py</a:t>
            </a:r>
            <a:endParaRPr lang="es-ES" dirty="0"/>
          </a:p>
          <a:p>
            <a:r>
              <a:rPr lang="en-US" dirty="0"/>
              <a:t> </a:t>
            </a:r>
            <a:endParaRPr lang="es-ES" dirty="0"/>
          </a:p>
          <a:p>
            <a:r>
              <a:rPr lang="en-US" b="1" dirty="0"/>
              <a:t>import </a:t>
            </a:r>
            <a:r>
              <a:rPr lang="en-US" b="1" dirty="0" err="1"/>
              <a:t>paho.mqtt.client</a:t>
            </a:r>
            <a:r>
              <a:rPr lang="en-US" b="1" dirty="0"/>
              <a:t> as </a:t>
            </a:r>
            <a:r>
              <a:rPr lang="en-US" b="1" dirty="0" err="1"/>
              <a:t>mqtt</a:t>
            </a:r>
            <a:endParaRPr lang="es-ES" b="1" dirty="0"/>
          </a:p>
          <a:p>
            <a:r>
              <a:rPr lang="en-US" dirty="0"/>
              <a:t> </a:t>
            </a:r>
            <a:endParaRPr lang="es-ES" dirty="0"/>
          </a:p>
          <a:p>
            <a:r>
              <a:rPr lang="en-US" dirty="0"/>
              <a:t>THE_BROKER = "</a:t>
            </a:r>
            <a:r>
              <a:rPr lang="en-US" dirty="0" err="1"/>
              <a:t>test.mosquitto.org</a:t>
            </a:r>
            <a:r>
              <a:rPr lang="en-US" dirty="0"/>
              <a:t>"</a:t>
            </a:r>
            <a:endParaRPr lang="es-ES" dirty="0"/>
          </a:p>
          <a:p>
            <a:r>
              <a:rPr lang="en-US" dirty="0"/>
              <a:t>THE_TOPIC = "$SYS/#"</a:t>
            </a:r>
            <a:endParaRPr lang="es-ES" dirty="0"/>
          </a:p>
          <a:p>
            <a:r>
              <a:rPr lang="en-US" dirty="0"/>
              <a:t> </a:t>
            </a:r>
            <a:endParaRPr lang="es-ES" dirty="0"/>
          </a:p>
          <a:p>
            <a:r>
              <a:rPr lang="en-US" dirty="0"/>
              <a:t># The callback for when the client receives a CONNACK response from the server.</a:t>
            </a:r>
            <a:endParaRPr lang="es-ES" dirty="0"/>
          </a:p>
          <a:p>
            <a:r>
              <a:rPr lang="en-US" b="1" dirty="0" err="1"/>
              <a:t>def</a:t>
            </a:r>
            <a:r>
              <a:rPr lang="en-US" b="1" dirty="0"/>
              <a:t> </a:t>
            </a:r>
            <a:r>
              <a:rPr lang="en-US" b="1" dirty="0" err="1"/>
              <a:t>on_connect</a:t>
            </a:r>
            <a:r>
              <a:rPr lang="en-US" b="1" dirty="0"/>
              <a:t>(client, </a:t>
            </a:r>
            <a:r>
              <a:rPr lang="en-US" b="1" dirty="0" err="1"/>
              <a:t>userdata</a:t>
            </a:r>
            <a:r>
              <a:rPr lang="en-US" b="1" dirty="0"/>
              <a:t>, flags, </a:t>
            </a:r>
            <a:r>
              <a:rPr lang="en-US" b="1" dirty="0" err="1"/>
              <a:t>rc</a:t>
            </a:r>
            <a:r>
              <a:rPr lang="en-US" b="1" dirty="0"/>
              <a:t>):</a:t>
            </a:r>
            <a:endParaRPr lang="es-ES" b="1" dirty="0"/>
          </a:p>
          <a:p>
            <a:r>
              <a:rPr lang="en-US" b="1" dirty="0">
                <a:solidFill>
                  <a:srgbClr val="004FBA"/>
                </a:solidFill>
              </a:rPr>
              <a:t>    print("Connected to ", </a:t>
            </a:r>
            <a:r>
              <a:rPr lang="en-US" b="1" dirty="0" err="1">
                <a:solidFill>
                  <a:srgbClr val="004FBA"/>
                </a:solidFill>
              </a:rPr>
              <a:t>client._host</a:t>
            </a:r>
            <a:r>
              <a:rPr lang="en-US" b="1" dirty="0">
                <a:solidFill>
                  <a:srgbClr val="004FBA"/>
                </a:solidFill>
              </a:rPr>
              <a:t>, "port: ", </a:t>
            </a:r>
            <a:r>
              <a:rPr lang="en-US" b="1" dirty="0" err="1">
                <a:solidFill>
                  <a:srgbClr val="004FBA"/>
                </a:solidFill>
              </a:rPr>
              <a:t>client._port</a:t>
            </a:r>
            <a:r>
              <a:rPr lang="en-US" b="1" dirty="0">
                <a:solidFill>
                  <a:srgbClr val="004FBA"/>
                </a:solidFill>
              </a:rPr>
              <a:t>)</a:t>
            </a:r>
            <a:endParaRPr lang="es-ES" b="1" dirty="0">
              <a:solidFill>
                <a:srgbClr val="004FBA"/>
              </a:solidFill>
            </a:endParaRPr>
          </a:p>
          <a:p>
            <a:r>
              <a:rPr lang="en-US" b="1" dirty="0">
                <a:solidFill>
                  <a:srgbClr val="004FBA"/>
                </a:solidFill>
              </a:rPr>
              <a:t>    print("Flags: ", flags, "return code: ", </a:t>
            </a:r>
            <a:r>
              <a:rPr lang="en-US" b="1" dirty="0" err="1">
                <a:solidFill>
                  <a:srgbClr val="004FBA"/>
                </a:solidFill>
              </a:rPr>
              <a:t>rc</a:t>
            </a:r>
            <a:r>
              <a:rPr lang="en-US" b="1" dirty="0">
                <a:solidFill>
                  <a:srgbClr val="004FBA"/>
                </a:solidFill>
              </a:rPr>
              <a:t>)</a:t>
            </a:r>
            <a:endParaRPr lang="es-ES" b="1" dirty="0">
              <a:solidFill>
                <a:srgbClr val="004FBA"/>
              </a:solidFill>
            </a:endParaRPr>
          </a:p>
          <a:p>
            <a:r>
              <a:rPr lang="en-US" b="1" dirty="0">
                <a:solidFill>
                  <a:srgbClr val="004FBA"/>
                </a:solidFill>
              </a:rPr>
              <a:t> </a:t>
            </a:r>
            <a:endParaRPr lang="es-ES" b="1" dirty="0">
              <a:solidFill>
                <a:srgbClr val="004FBA"/>
              </a:solidFill>
            </a:endParaRPr>
          </a:p>
          <a:p>
            <a:r>
              <a:rPr lang="en-US" dirty="0"/>
              <a:t>    # Subscribing in </a:t>
            </a:r>
            <a:r>
              <a:rPr lang="en-US" dirty="0" err="1"/>
              <a:t>on_connect</a:t>
            </a:r>
            <a:r>
              <a:rPr lang="en-US" dirty="0"/>
              <a:t>() means that if we lose the connection and</a:t>
            </a:r>
            <a:endParaRPr lang="es-ES" dirty="0"/>
          </a:p>
          <a:p>
            <a:r>
              <a:rPr lang="en-US" dirty="0"/>
              <a:t>    # reconnect then subscriptions will be renewed.</a:t>
            </a:r>
            <a:endParaRPr lang="es-ES" dirty="0"/>
          </a:p>
          <a:p>
            <a:r>
              <a:rPr lang="en-US" b="1" dirty="0">
                <a:solidFill>
                  <a:srgbClr val="004FBA"/>
                </a:solidFill>
              </a:rPr>
              <a:t>    </a:t>
            </a:r>
            <a:r>
              <a:rPr lang="en-US" b="1" dirty="0" err="1">
                <a:solidFill>
                  <a:srgbClr val="004FBA"/>
                </a:solidFill>
              </a:rPr>
              <a:t>client.subscribe</a:t>
            </a:r>
            <a:r>
              <a:rPr lang="en-US" b="1" dirty="0">
                <a:solidFill>
                  <a:srgbClr val="004FBA"/>
                </a:solidFill>
              </a:rPr>
              <a:t>(THE_TOPIC)</a:t>
            </a:r>
            <a:endParaRPr lang="es-ES" b="1" dirty="0">
              <a:solidFill>
                <a:srgbClr val="004FBA"/>
              </a:solidFill>
            </a:endParaRPr>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00B050"/>
                </a:solidFill>
              </a:rPr>
              <a:t>    print(</a:t>
            </a:r>
            <a:r>
              <a:rPr lang="en-US" b="1" dirty="0" err="1">
                <a:solidFill>
                  <a:srgbClr val="00B050"/>
                </a:solidFill>
              </a:rPr>
              <a:t>msg.topic</a:t>
            </a:r>
            <a:r>
              <a:rPr lang="en-US" b="1" dirty="0">
                <a:solidFill>
                  <a:srgbClr val="00B050"/>
                </a:solidFill>
              </a:rPr>
              <a:t>+" "+</a:t>
            </a:r>
            <a:r>
              <a:rPr lang="en-US" b="1" dirty="0" err="1">
                <a:solidFill>
                  <a:srgbClr val="00B050"/>
                </a:solidFill>
              </a:rPr>
              <a:t>str</a:t>
            </a:r>
            <a:r>
              <a:rPr lang="en-US" b="1" dirty="0">
                <a:solidFill>
                  <a:srgbClr val="00B050"/>
                </a:solidFill>
              </a:rPr>
              <a:t>(</a:t>
            </a:r>
            <a:r>
              <a:rPr lang="en-US" b="1" dirty="0" err="1">
                <a:solidFill>
                  <a:srgbClr val="00B050"/>
                </a:solidFill>
              </a:rPr>
              <a:t>msg.payload</a:t>
            </a:r>
            <a:r>
              <a:rPr lang="en-US" b="1" dirty="0">
                <a:solidFill>
                  <a:srgbClr val="00B050"/>
                </a:solidFill>
              </a:rPr>
              <a:t>))</a:t>
            </a:r>
            <a:endParaRPr lang="es-ES" b="1" dirty="0">
              <a:solidFill>
                <a:srgbClr val="00B050"/>
              </a:solidFill>
            </a:endParaRPr>
          </a:p>
          <a:p>
            <a:r>
              <a:rPr lang="en-US" dirty="0"/>
              <a:t> </a:t>
            </a:r>
            <a:endParaRPr lang="es-ES" dirty="0"/>
          </a:p>
          <a:p>
            <a:r>
              <a:rPr lang="en-US" dirty="0">
                <a:solidFill>
                  <a:srgbClr val="C00000"/>
                </a:solidFill>
              </a:rPr>
              <a:t>client = </a:t>
            </a:r>
            <a:r>
              <a:rPr lang="en-US" dirty="0" err="1">
                <a:solidFill>
                  <a:srgbClr val="C00000"/>
                </a:solidFill>
              </a:rPr>
              <a:t>mqtt.Client</a:t>
            </a:r>
            <a:r>
              <a:rPr lang="en-US" dirty="0">
                <a:solidFill>
                  <a:srgbClr val="C00000"/>
                </a:solidFill>
              </a:rPr>
              <a:t>()</a:t>
            </a:r>
            <a:endParaRPr lang="es-ES" dirty="0">
              <a:solidFill>
                <a:srgbClr val="C00000"/>
              </a:solidFill>
            </a:endParaRPr>
          </a:p>
          <a:p>
            <a:r>
              <a:rPr lang="en-US" dirty="0" err="1">
                <a:solidFill>
                  <a:srgbClr val="C00000"/>
                </a:solidFill>
              </a:rPr>
              <a:t>client.on_connect</a:t>
            </a:r>
            <a:r>
              <a:rPr lang="en-US" dirty="0">
                <a:solidFill>
                  <a:srgbClr val="C00000"/>
                </a:solidFill>
              </a:rPr>
              <a:t> = </a:t>
            </a:r>
            <a:r>
              <a:rPr lang="en-US" dirty="0" err="1">
                <a:solidFill>
                  <a:srgbClr val="C00000"/>
                </a:solidFill>
              </a:rPr>
              <a:t>on_connect</a:t>
            </a:r>
            <a:endParaRPr lang="es-ES" dirty="0">
              <a:solidFill>
                <a:srgbClr val="C00000"/>
              </a:solidFill>
            </a:endParaRPr>
          </a:p>
          <a:p>
            <a:r>
              <a:rPr lang="en-US" dirty="0" err="1">
                <a:solidFill>
                  <a:srgbClr val="C00000"/>
                </a:solidFill>
              </a:rPr>
              <a:t>client.on_message</a:t>
            </a:r>
            <a:r>
              <a:rPr lang="en-US" dirty="0">
                <a:solidFill>
                  <a:srgbClr val="C00000"/>
                </a:solidFill>
              </a:rPr>
              <a:t> = </a:t>
            </a:r>
            <a:r>
              <a:rPr lang="en-US" dirty="0" err="1">
                <a:solidFill>
                  <a:srgbClr val="C00000"/>
                </a:solidFill>
              </a:rPr>
              <a:t>on_message</a:t>
            </a:r>
            <a:endParaRPr lang="es-ES" dirty="0">
              <a:solidFill>
                <a:srgbClr val="C00000"/>
              </a:solidFill>
            </a:endParaRPr>
          </a:p>
          <a:p>
            <a:r>
              <a:rPr lang="en-US" dirty="0">
                <a:solidFill>
                  <a:srgbClr val="C00000"/>
                </a:solidFill>
              </a:rPr>
              <a:t> </a:t>
            </a:r>
            <a:endParaRPr lang="es-ES" dirty="0">
              <a:solidFill>
                <a:srgbClr val="C00000"/>
              </a:solidFill>
            </a:endParaRPr>
          </a:p>
          <a:p>
            <a:r>
              <a:rPr lang="en-US" b="1" dirty="0" err="1"/>
              <a:t>client.connect</a:t>
            </a:r>
            <a:r>
              <a:rPr lang="en-US" b="1" dirty="0"/>
              <a:t>(THE_BROKER, 1883, 60)</a:t>
            </a:r>
            <a:endParaRPr lang="es-ES" b="1" dirty="0"/>
          </a:p>
          <a:p>
            <a:r>
              <a:rPr lang="en-US" dirty="0"/>
              <a:t> </a:t>
            </a:r>
            <a:endParaRPr lang="es-ES" dirty="0"/>
          </a:p>
          <a:p>
            <a:r>
              <a:rPr lang="en-US" dirty="0"/>
              <a:t># Blocking call that processes network traffic, dispatches callbacks and</a:t>
            </a:r>
            <a:endParaRPr lang="es-ES" dirty="0"/>
          </a:p>
          <a:p>
            <a:r>
              <a:rPr lang="en-US" dirty="0"/>
              <a:t># handles reconnecting.</a:t>
            </a:r>
            <a:endParaRPr lang="es-ES" dirty="0"/>
          </a:p>
          <a:p>
            <a:r>
              <a:rPr lang="en-US" b="1" dirty="0" err="1"/>
              <a:t>client.loop_forever</a:t>
            </a:r>
            <a:r>
              <a:rPr lang="en-US" b="1" dirty="0"/>
              <a:t>()</a:t>
            </a:r>
            <a:endParaRPr lang="es-ES" b="1" dirty="0"/>
          </a:p>
          <a:p>
            <a:r>
              <a:rPr lang="es-ES" dirty="0"/>
              <a:t> </a:t>
            </a:r>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46</a:t>
            </a:fld>
            <a:endParaRPr lang="en-US"/>
          </a:p>
        </p:txBody>
      </p:sp>
    </p:spTree>
    <p:extLst>
      <p:ext uri="{BB962C8B-B14F-4D97-AF65-F5344CB8AC3E}">
        <p14:creationId xmlns:p14="http://schemas.microsoft.com/office/powerpoint/2010/main" val="459161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output</a:t>
            </a:r>
          </a:p>
        </p:txBody>
      </p:sp>
      <p:sp>
        <p:nvSpPr>
          <p:cNvPr id="3" name="Marcador de contenido 2"/>
          <p:cNvSpPr>
            <a:spLocks noGrp="1"/>
          </p:cNvSpPr>
          <p:nvPr>
            <p:ph idx="1"/>
          </p:nvPr>
        </p:nvSpPr>
        <p:spPr/>
        <p:txBody>
          <a:bodyPr>
            <a:normAutofit/>
          </a:bodyPr>
          <a:lstStyle/>
          <a:p>
            <a:r>
              <a:rPr lang="en-US" sz="1600" b="1" dirty="0" err="1"/>
              <a:t>paho-code:pietro</a:t>
            </a:r>
            <a:r>
              <a:rPr lang="en-US" sz="1600" b="1" dirty="0"/>
              <a:t>$ python example1.py </a:t>
            </a:r>
            <a:endParaRPr lang="es-ES" sz="1600" b="1" dirty="0"/>
          </a:p>
          <a:p>
            <a:r>
              <a:rPr lang="en-US" sz="1600" dirty="0">
                <a:solidFill>
                  <a:srgbClr val="0070C0"/>
                </a:solidFill>
              </a:rPr>
              <a:t>('Connected to ', '</a:t>
            </a:r>
            <a:r>
              <a:rPr lang="en-US" sz="1600" dirty="0" err="1">
                <a:solidFill>
                  <a:srgbClr val="0070C0"/>
                </a:solidFill>
              </a:rPr>
              <a:t>test.mosquitto.org</a:t>
            </a:r>
            <a:r>
              <a:rPr lang="en-US" sz="1600" dirty="0">
                <a:solidFill>
                  <a:srgbClr val="0070C0"/>
                </a:solidFill>
              </a:rPr>
              <a:t>', 'port: ', 1883)</a:t>
            </a:r>
            <a:endParaRPr lang="es-ES" sz="1600" dirty="0">
              <a:solidFill>
                <a:srgbClr val="0070C0"/>
              </a:solidFill>
            </a:endParaRPr>
          </a:p>
          <a:p>
            <a:r>
              <a:rPr lang="en-US" sz="1600" dirty="0">
                <a:solidFill>
                  <a:srgbClr val="0070C0"/>
                </a:solidFill>
              </a:rPr>
              <a:t>('Flags: ', {'session present': 0}, 'return code: ', 0)</a:t>
            </a:r>
            <a:endParaRPr lang="es-ES" sz="1600" dirty="0">
              <a:solidFill>
                <a:srgbClr val="0070C0"/>
              </a:solidFill>
            </a:endParaRPr>
          </a:p>
          <a:p>
            <a:r>
              <a:rPr lang="en-US" sz="1600" dirty="0"/>
              <a:t>$SYS/broker/connection/</a:t>
            </a:r>
            <a:r>
              <a:rPr lang="en-US" sz="1600" dirty="0" err="1"/>
              <a:t>ks.ral.me.rnic</a:t>
            </a:r>
            <a:r>
              <a:rPr lang="en-US" sz="1600" dirty="0"/>
              <a:t>/state 0</a:t>
            </a:r>
            <a:endParaRPr lang="es-ES" sz="1600" dirty="0"/>
          </a:p>
          <a:p>
            <a:r>
              <a:rPr lang="en-US" sz="1600" dirty="0"/>
              <a:t>$SYS/broker/connection/Salem2.Public_Bridge/state 1</a:t>
            </a:r>
            <a:endParaRPr lang="es-ES" sz="1600" dirty="0"/>
          </a:p>
          <a:p>
            <a:r>
              <a:rPr lang="en-US" sz="1600" dirty="0"/>
              <a:t>$SYS/broker/connection/</a:t>
            </a:r>
            <a:r>
              <a:rPr lang="en-US" sz="1600" dirty="0" err="1"/>
              <a:t>RPi_MQTT_GESRV.bridgeTestMosquittoOrg</a:t>
            </a:r>
            <a:r>
              <a:rPr lang="en-US" sz="1600" dirty="0"/>
              <a:t>/state 1</a:t>
            </a:r>
            <a:endParaRPr lang="es-ES" sz="1600" dirty="0"/>
          </a:p>
          <a:p>
            <a:r>
              <a:rPr lang="en-US" sz="1600" dirty="0"/>
              <a:t>$SYS/broker/connection/</a:t>
            </a:r>
            <a:r>
              <a:rPr lang="en-US" sz="1600" dirty="0" err="1"/>
              <a:t>br</a:t>
            </a:r>
            <a:r>
              <a:rPr lang="en-US" sz="1600" dirty="0"/>
              <a:t>-john-jane/state 1</a:t>
            </a:r>
            <a:endParaRPr lang="es-ES" sz="1600" dirty="0"/>
          </a:p>
          <a:p>
            <a:r>
              <a:rPr lang="en-US" sz="1600" dirty="0"/>
              <a:t>$SYS/broker/connection/cell_controller.bridge-01/state 1</a:t>
            </a:r>
            <a:endParaRPr lang="es-ES" sz="1600" dirty="0"/>
          </a:p>
          <a:p>
            <a:r>
              <a:rPr lang="en-US" sz="1600" dirty="0"/>
              <a:t>$SYS/broker/connection/OpenWrt1504793280.test-mosquitto-org/state 1</a:t>
            </a:r>
            <a:endParaRPr lang="es-ES" sz="1600" dirty="0"/>
          </a:p>
          <a:p>
            <a:r>
              <a:rPr lang="en-US" sz="1600" dirty="0"/>
              <a:t>$SYS/broker/connection/(none).test/state 0</a:t>
            </a:r>
            <a:endParaRPr lang="es-ES" sz="1600" dirty="0"/>
          </a:p>
          <a:p>
            <a:r>
              <a:rPr lang="en-US" sz="1600" dirty="0"/>
              <a:t>$SYS/broker/connection/</a:t>
            </a:r>
            <a:r>
              <a:rPr lang="en-US" sz="1600" dirty="0" err="1"/>
              <a:t>jrojoo</a:t>
            </a:r>
            <a:r>
              <a:rPr lang="en-US" sz="1600" dirty="0"/>
              <a:t>-All-</a:t>
            </a:r>
            <a:r>
              <a:rPr lang="en-US" sz="1600" dirty="0" err="1"/>
              <a:t>Series.test</a:t>
            </a:r>
            <a:r>
              <a:rPr lang="en-US" sz="1600" dirty="0"/>
              <a:t>-</a:t>
            </a:r>
            <a:r>
              <a:rPr lang="en-US" sz="1600" dirty="0" err="1"/>
              <a:t>mqtt</a:t>
            </a:r>
            <a:r>
              <a:rPr lang="en-US" sz="1600" dirty="0"/>
              <a:t>-org/state 0</a:t>
            </a:r>
            <a:endParaRPr lang="es-ES" sz="1600" dirty="0"/>
          </a:p>
          <a:p>
            <a:r>
              <a:rPr lang="en-US" sz="1600" dirty="0"/>
              <a:t>$SYS/broker/connection/</a:t>
            </a:r>
            <a:r>
              <a:rPr lang="en-US" sz="1600" dirty="0" err="1"/>
              <a:t>archer.hive</a:t>
            </a:r>
            <a:r>
              <a:rPr lang="en-US" sz="1600" dirty="0"/>
              <a:t>-archer/state 1</a:t>
            </a:r>
            <a:endParaRPr lang="es-ES" sz="1600" dirty="0"/>
          </a:p>
          <a:p>
            <a:r>
              <a:rPr lang="en-US" sz="1600" dirty="0"/>
              <a:t>$SYS/broker/connection/MD-</a:t>
            </a:r>
            <a:r>
              <a:rPr lang="en-US" sz="1600" dirty="0" err="1"/>
              <a:t>FelipeCoutto.test_mosquitto</a:t>
            </a:r>
            <a:r>
              <a:rPr lang="en-US" sz="1600" dirty="0"/>
              <a:t>/state 1</a:t>
            </a:r>
            <a:endParaRPr lang="es-ES" sz="1600" dirty="0"/>
          </a:p>
          <a:p>
            <a:r>
              <a:rPr lang="en-US" sz="1600" dirty="0"/>
              <a:t>$SYS/broker/connection/</a:t>
            </a:r>
            <a:r>
              <a:rPr lang="en-US" sz="1600" dirty="0" err="1"/>
              <a:t>raspberrypi.snr</a:t>
            </a:r>
            <a:r>
              <a:rPr lang="en-US" sz="1600" dirty="0"/>
              <a:t>-</a:t>
            </a:r>
            <a:r>
              <a:rPr lang="en-US" sz="1600" dirty="0" err="1"/>
              <a:t>mqtt</a:t>
            </a:r>
            <a:r>
              <a:rPr lang="en-US" sz="1600" dirty="0"/>
              <a:t>-bridge/state 0</a:t>
            </a:r>
            <a:endParaRPr lang="es-ES" sz="1600" dirty="0"/>
          </a:p>
          <a:p>
            <a:r>
              <a:rPr lang="en-US" sz="1600" dirty="0"/>
              <a:t>$SYS/broker/connection/LAPTOP-TCMO862P.bridge-test-GSR01/state 0</a:t>
            </a:r>
          </a:p>
          <a:p>
            <a:r>
              <a:rPr lang="en-US" sz="1600" dirty="0"/>
              <a:t>…</a:t>
            </a:r>
            <a:endParaRPr lang="es-ES" sz="1600" dirty="0"/>
          </a:p>
          <a:p>
            <a:endParaRPr lang="en-US" sz="160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47</a:t>
            </a:fld>
            <a:endParaRPr lang="en-US"/>
          </a:p>
        </p:txBody>
      </p:sp>
    </p:spTree>
    <p:extLst>
      <p:ext uri="{BB962C8B-B14F-4D97-AF65-F5344CB8AC3E}">
        <p14:creationId xmlns:p14="http://schemas.microsoft.com/office/powerpoint/2010/main" val="2453936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a:t>
            </a:r>
            <a:endParaRPr lang="en-US" dirty="0"/>
          </a:p>
        </p:txBody>
      </p:sp>
      <p:sp>
        <p:nvSpPr>
          <p:cNvPr id="7" name="Segnaposto contenuto 6"/>
          <p:cNvSpPr>
            <a:spLocks noGrp="1"/>
          </p:cNvSpPr>
          <p:nvPr>
            <p:ph idx="1"/>
          </p:nvPr>
        </p:nvSpPr>
        <p:spPr/>
        <p:txBody>
          <a:bodyPr>
            <a:normAutofit lnSpcReduction="10000"/>
          </a:bodyPr>
          <a:lstStyle/>
          <a:p>
            <a:pPr lvl="3"/>
            <a:r>
              <a:rPr lang="it-IT" dirty="0"/>
              <a:t>Client(</a:t>
            </a:r>
            <a:r>
              <a:rPr lang="it-IT" dirty="0" err="1"/>
              <a:t>client_id</a:t>
            </a:r>
            <a:r>
              <a:rPr lang="it-IT" dirty="0"/>
              <a:t>=””, </a:t>
            </a:r>
            <a:r>
              <a:rPr lang="it-IT" dirty="0" err="1"/>
              <a:t>clean_session</a:t>
            </a:r>
            <a:r>
              <a:rPr lang="it-IT" dirty="0"/>
              <a:t>=True, </a:t>
            </a:r>
            <a:r>
              <a:rPr lang="it-IT" dirty="0" err="1">
                <a:solidFill>
                  <a:schemeClr val="tx1"/>
                </a:solidFill>
              </a:rPr>
              <a:t>userdata</a:t>
            </a:r>
            <a:r>
              <a:rPr lang="it-IT" dirty="0">
                <a:solidFill>
                  <a:schemeClr val="tx1"/>
                </a:solidFill>
              </a:rPr>
              <a:t>=None</a:t>
            </a:r>
            <a:r>
              <a:rPr lang="it-IT" dirty="0"/>
              <a:t>,</a:t>
            </a:r>
          </a:p>
          <a:p>
            <a:pPr lvl="3"/>
            <a:r>
              <a:rPr lang="it-IT" dirty="0"/>
              <a:t> 	   </a:t>
            </a:r>
            <a:r>
              <a:rPr lang="it-IT" dirty="0" err="1">
                <a:solidFill>
                  <a:schemeClr val="tx1"/>
                </a:solidFill>
              </a:rPr>
              <a:t>protocol</a:t>
            </a:r>
            <a:r>
              <a:rPr lang="it-IT" dirty="0">
                <a:solidFill>
                  <a:schemeClr val="tx1"/>
                </a:solidFill>
              </a:rPr>
              <a:t>=MQTTv311</a:t>
            </a:r>
            <a:r>
              <a:rPr lang="it-IT" dirty="0"/>
              <a:t>, </a:t>
            </a:r>
            <a:r>
              <a:rPr lang="it-IT" dirty="0" err="1"/>
              <a:t>transport</a:t>
            </a:r>
            <a:r>
              <a:rPr lang="it-IT" dirty="0"/>
              <a:t>=”</a:t>
            </a:r>
            <a:r>
              <a:rPr lang="it-IT" dirty="0" err="1"/>
              <a:t>tcp</a:t>
            </a:r>
            <a:r>
              <a:rPr lang="it-IT" dirty="0"/>
              <a:t>”)</a:t>
            </a:r>
          </a:p>
          <a:p>
            <a:r>
              <a:rPr lang="it-IT" dirty="0"/>
              <a:t>Client id </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a:t>
            </a:r>
            <a:r>
              <a:rPr lang="it-IT" dirty="0"/>
              <a:t>: can be </a:t>
            </a:r>
            <a:r>
              <a:rPr lang="it-IT" dirty="0" err="1"/>
              <a:t>unique</a:t>
            </a:r>
            <a:r>
              <a:rPr lang="it-IT" dirty="0"/>
              <a:t> or </a:t>
            </a:r>
            <a:r>
              <a:rPr lang="it-IT" dirty="0" err="1"/>
              <a:t>assigned</a:t>
            </a:r>
            <a:endParaRPr lang="it-IT" dirty="0"/>
          </a:p>
          <a:p>
            <a:r>
              <a:rPr lang="it-IT" dirty="0" err="1"/>
              <a:t>Clean</a:t>
            </a:r>
            <a:r>
              <a:rPr lang="it-IT" dirty="0"/>
              <a:t> Session </a:t>
            </a:r>
            <a:r>
              <a:rPr lang="it-IT" dirty="0" err="1"/>
              <a:t>Flag</a:t>
            </a:r>
            <a:r>
              <a:rPr lang="it-IT" dirty="0"/>
              <a:t> </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boolean</a:t>
            </a:r>
            <a:r>
              <a:rPr lang="it-IT" dirty="0">
                <a:latin typeface="Arial" panose="020B0604020202020204" pitchFamily="34" charset="0"/>
                <a:cs typeface="Arial" panose="020B0604020202020204" pitchFamily="34" charset="0"/>
              </a:rPr>
              <a:t>]</a:t>
            </a:r>
            <a:r>
              <a:rPr lang="it-IT" dirty="0"/>
              <a:t>: </a:t>
            </a:r>
          </a:p>
          <a:p>
            <a:pPr lvl="1"/>
            <a:r>
              <a:rPr lang="it-IT" dirty="0" err="1"/>
              <a:t>This</a:t>
            </a:r>
            <a:r>
              <a:rPr lang="it-IT" dirty="0"/>
              <a:t> </a:t>
            </a:r>
            <a:r>
              <a:rPr lang="it-IT" dirty="0" err="1"/>
              <a:t>flag</a:t>
            </a:r>
            <a:r>
              <a:rPr lang="it-IT" dirty="0"/>
              <a:t> </a:t>
            </a:r>
            <a:r>
              <a:rPr lang="it-IT" dirty="0" err="1"/>
              <a:t>tells</a:t>
            </a:r>
            <a:r>
              <a:rPr lang="it-IT" dirty="0"/>
              <a:t> the broker to </a:t>
            </a:r>
            <a:r>
              <a:rPr lang="it-IT" dirty="0" err="1"/>
              <a:t>either</a:t>
            </a:r>
            <a:r>
              <a:rPr lang="it-IT" dirty="0"/>
              <a:t>…</a:t>
            </a:r>
          </a:p>
          <a:p>
            <a:pPr lvl="2"/>
            <a:r>
              <a:rPr lang="it-IT" dirty="0" err="1"/>
              <a:t>Remember</a:t>
            </a:r>
            <a:r>
              <a:rPr lang="it-IT" dirty="0"/>
              <a:t> </a:t>
            </a:r>
            <a:r>
              <a:rPr lang="it-IT" dirty="0" err="1"/>
              <a:t>subscriptions</a:t>
            </a:r>
            <a:r>
              <a:rPr lang="it-IT" dirty="0"/>
              <a:t> and </a:t>
            </a:r>
            <a:r>
              <a:rPr lang="it-IT" dirty="0" err="1"/>
              <a:t>Store</a:t>
            </a:r>
            <a:r>
              <a:rPr lang="it-IT" dirty="0"/>
              <a:t> </a:t>
            </a:r>
            <a:r>
              <a:rPr lang="it-IT" dirty="0" err="1"/>
              <a:t>messages</a:t>
            </a:r>
            <a:r>
              <a:rPr lang="it-IT" dirty="0"/>
              <a:t> </a:t>
            </a:r>
            <a:r>
              <a:rPr lang="it-IT" dirty="0" err="1"/>
              <a:t>that</a:t>
            </a:r>
            <a:r>
              <a:rPr lang="it-IT" dirty="0"/>
              <a:t> the client </a:t>
            </a:r>
            <a:r>
              <a:rPr lang="it-IT" dirty="0" err="1"/>
              <a:t>has</a:t>
            </a:r>
            <a:r>
              <a:rPr lang="it-IT" dirty="0"/>
              <a:t> </a:t>
            </a:r>
            <a:r>
              <a:rPr lang="it-IT" dirty="0" err="1"/>
              <a:t>missed</a:t>
            </a:r>
            <a:r>
              <a:rPr lang="it-IT" dirty="0"/>
              <a:t> </a:t>
            </a:r>
            <a:r>
              <a:rPr lang="it-IT" dirty="0" err="1"/>
              <a:t>because</a:t>
            </a:r>
            <a:r>
              <a:rPr lang="it-IT" dirty="0"/>
              <a:t> </a:t>
            </a:r>
            <a:r>
              <a:rPr lang="it-IT" dirty="0" err="1"/>
              <a:t>it</a:t>
            </a:r>
            <a:r>
              <a:rPr lang="it-IT" dirty="0"/>
              <a:t> </a:t>
            </a:r>
            <a:r>
              <a:rPr lang="it-IT" dirty="0" err="1"/>
              <a:t>was</a:t>
            </a:r>
            <a:r>
              <a:rPr lang="it-IT" dirty="0"/>
              <a:t> offline </a:t>
            </a:r>
            <a:r>
              <a:rPr lang="it-IT" dirty="0" err="1">
                <a:solidFill>
                  <a:srgbClr val="0070C0"/>
                </a:solidFill>
                <a:latin typeface="Arial" panose="020B0604020202020204" pitchFamily="34" charset="0"/>
                <a:cs typeface="Arial" panose="020B0604020202020204" pitchFamily="34" charset="0"/>
              </a:rPr>
              <a:t>value</a:t>
            </a:r>
            <a:r>
              <a:rPr lang="it-IT" dirty="0">
                <a:solidFill>
                  <a:srgbClr val="0070C0"/>
                </a:solidFill>
                <a:latin typeface="Arial" panose="020B0604020202020204" pitchFamily="34" charset="0"/>
                <a:cs typeface="Arial" panose="020B0604020202020204" pitchFamily="34" charset="0"/>
              </a:rPr>
              <a:t> =False, </a:t>
            </a:r>
            <a:r>
              <a:rPr lang="it-IT" dirty="0"/>
              <a:t>or</a:t>
            </a:r>
          </a:p>
          <a:p>
            <a:pPr lvl="2"/>
            <a:r>
              <a:rPr lang="it-IT" dirty="0" err="1"/>
              <a:t>Not</a:t>
            </a:r>
            <a:r>
              <a:rPr lang="it-IT" dirty="0"/>
              <a:t> to </a:t>
            </a:r>
            <a:r>
              <a:rPr lang="it-IT" dirty="0" err="1"/>
              <a:t>Remember</a:t>
            </a:r>
            <a:r>
              <a:rPr lang="it-IT" dirty="0"/>
              <a:t> </a:t>
            </a:r>
            <a:r>
              <a:rPr lang="it-IT" dirty="0" err="1"/>
              <a:t>subscriptions</a:t>
            </a:r>
            <a:r>
              <a:rPr lang="it-IT" dirty="0"/>
              <a:t> and </a:t>
            </a:r>
            <a:r>
              <a:rPr lang="it-IT" dirty="0" err="1"/>
              <a:t>not</a:t>
            </a:r>
            <a:r>
              <a:rPr lang="it-IT" dirty="0"/>
              <a:t> to </a:t>
            </a:r>
            <a:r>
              <a:rPr lang="it-IT" dirty="0" err="1"/>
              <a:t>Store</a:t>
            </a:r>
            <a:r>
              <a:rPr lang="it-IT" dirty="0"/>
              <a:t> </a:t>
            </a:r>
            <a:r>
              <a:rPr lang="it-IT" dirty="0" err="1"/>
              <a:t>messages</a:t>
            </a:r>
            <a:r>
              <a:rPr lang="it-IT" dirty="0"/>
              <a:t> </a:t>
            </a:r>
            <a:r>
              <a:rPr lang="it-IT" dirty="0" err="1"/>
              <a:t>that</a:t>
            </a:r>
            <a:r>
              <a:rPr lang="it-IT" dirty="0"/>
              <a:t> the client </a:t>
            </a:r>
            <a:r>
              <a:rPr lang="it-IT" dirty="0" err="1"/>
              <a:t>has</a:t>
            </a:r>
            <a:r>
              <a:rPr lang="it-IT" dirty="0"/>
              <a:t> </a:t>
            </a:r>
            <a:r>
              <a:rPr lang="it-IT" dirty="0" err="1"/>
              <a:t>missed</a:t>
            </a:r>
            <a:r>
              <a:rPr lang="it-IT" dirty="0"/>
              <a:t> </a:t>
            </a:r>
            <a:r>
              <a:rPr lang="it-IT" dirty="0" err="1"/>
              <a:t>because</a:t>
            </a:r>
            <a:r>
              <a:rPr lang="it-IT" dirty="0"/>
              <a:t> </a:t>
            </a:r>
            <a:r>
              <a:rPr lang="it-IT" dirty="0" err="1"/>
              <a:t>it</a:t>
            </a:r>
            <a:r>
              <a:rPr lang="it-IT" dirty="0"/>
              <a:t> </a:t>
            </a:r>
            <a:r>
              <a:rPr lang="it-IT" dirty="0" err="1"/>
              <a:t>was</a:t>
            </a:r>
            <a:r>
              <a:rPr lang="it-IT" dirty="0"/>
              <a:t> offline, </a:t>
            </a:r>
            <a:r>
              <a:rPr lang="it-IT" dirty="0" err="1">
                <a:solidFill>
                  <a:srgbClr val="0070C0"/>
                </a:solidFill>
                <a:latin typeface="Arial" panose="020B0604020202020204" pitchFamily="34" charset="0"/>
                <a:cs typeface="Arial" panose="020B0604020202020204" pitchFamily="34" charset="0"/>
              </a:rPr>
              <a:t>value</a:t>
            </a:r>
            <a:r>
              <a:rPr lang="it-IT" dirty="0">
                <a:solidFill>
                  <a:srgbClr val="0070C0"/>
                </a:solidFill>
                <a:latin typeface="Arial" panose="020B0604020202020204" pitchFamily="34" charset="0"/>
                <a:cs typeface="Arial" panose="020B0604020202020204" pitchFamily="34" charset="0"/>
              </a:rPr>
              <a:t> =True</a:t>
            </a:r>
          </a:p>
          <a:p>
            <a:r>
              <a:rPr lang="it-IT" dirty="0" err="1"/>
              <a:t>Userdata</a:t>
            </a:r>
            <a:r>
              <a:rPr lang="it-IT" dirty="0"/>
              <a:t>:</a:t>
            </a:r>
          </a:p>
          <a:p>
            <a:pPr lvl="1"/>
            <a:r>
              <a:rPr lang="it-IT" dirty="0" err="1"/>
              <a:t>user</a:t>
            </a:r>
            <a:r>
              <a:rPr lang="it-IT" dirty="0"/>
              <a:t> </a:t>
            </a:r>
            <a:r>
              <a:rPr lang="it-IT" dirty="0" err="1"/>
              <a:t>defined</a:t>
            </a:r>
            <a:r>
              <a:rPr lang="it-IT" dirty="0"/>
              <a:t> data of </a:t>
            </a:r>
            <a:r>
              <a:rPr lang="it-IT" dirty="0" err="1"/>
              <a:t>any</a:t>
            </a:r>
            <a:r>
              <a:rPr lang="it-IT" dirty="0"/>
              <a:t> </a:t>
            </a:r>
            <a:r>
              <a:rPr lang="it-IT" dirty="0" err="1"/>
              <a:t>type</a:t>
            </a:r>
            <a:r>
              <a:rPr lang="it-IT" dirty="0"/>
              <a:t> </a:t>
            </a:r>
            <a:r>
              <a:rPr lang="it-IT" dirty="0" err="1"/>
              <a:t>that</a:t>
            </a:r>
            <a:r>
              <a:rPr lang="it-IT" dirty="0"/>
              <a:t> </a:t>
            </a:r>
            <a:r>
              <a:rPr lang="it-IT" dirty="0" err="1"/>
              <a:t>is</a:t>
            </a:r>
            <a:r>
              <a:rPr lang="it-IT" dirty="0"/>
              <a:t> </a:t>
            </a:r>
            <a:r>
              <a:rPr lang="it-IT" dirty="0" err="1"/>
              <a:t>passed</a:t>
            </a:r>
            <a:r>
              <a:rPr lang="it-IT" dirty="0"/>
              <a:t> </a:t>
            </a:r>
            <a:r>
              <a:rPr lang="it-IT" dirty="0" err="1"/>
              <a:t>as</a:t>
            </a:r>
            <a:r>
              <a:rPr lang="it-IT" dirty="0"/>
              <a:t> the </a:t>
            </a:r>
            <a:r>
              <a:rPr lang="it-IT" dirty="0" err="1"/>
              <a:t>userdata</a:t>
            </a:r>
            <a:r>
              <a:rPr lang="it-IT" dirty="0"/>
              <a:t> </a:t>
            </a:r>
            <a:r>
              <a:rPr lang="it-IT" dirty="0" err="1"/>
              <a:t>parameter</a:t>
            </a:r>
            <a:r>
              <a:rPr lang="it-IT" dirty="0"/>
              <a:t> to </a:t>
            </a:r>
            <a:r>
              <a:rPr lang="it-IT" dirty="0" err="1"/>
              <a:t>callbacks</a:t>
            </a:r>
            <a:endParaRPr lang="it-IT" dirty="0"/>
          </a:p>
          <a:p>
            <a:r>
              <a:rPr lang="it-IT" dirty="0" err="1"/>
              <a:t>Transport</a:t>
            </a:r>
            <a:r>
              <a:rPr lang="it-IT" dirty="0"/>
              <a:t>: </a:t>
            </a:r>
          </a:p>
          <a:p>
            <a:pPr lvl="1"/>
            <a:r>
              <a:rPr lang="it-IT" dirty="0"/>
              <a:t>‘</a:t>
            </a:r>
            <a:r>
              <a:rPr lang="it-IT" sz="1800" dirty="0" err="1">
                <a:solidFill>
                  <a:srgbClr val="0070C0"/>
                </a:solidFill>
                <a:latin typeface="Arial" panose="020B0604020202020204" pitchFamily="34" charset="0"/>
                <a:cs typeface="Arial" panose="020B0604020202020204" pitchFamily="34" charset="0"/>
              </a:rPr>
              <a:t>tcp</a:t>
            </a:r>
            <a:r>
              <a:rPr lang="it-IT" dirty="0"/>
              <a:t>’ or </a:t>
            </a:r>
            <a:r>
              <a:rPr lang="es-ES"/>
              <a:t>`</a:t>
            </a:r>
            <a:r>
              <a:rPr lang="it-IT" sz="1800">
                <a:solidFill>
                  <a:srgbClr val="0070C0"/>
                </a:solidFill>
                <a:latin typeface="Arial" panose="020B0604020202020204" pitchFamily="34" charset="0"/>
                <a:cs typeface="Arial" panose="020B0604020202020204" pitchFamily="34" charset="0"/>
              </a:rPr>
              <a:t>websockets</a:t>
            </a:r>
            <a:r>
              <a:rPr lang="it-IT" dirty="0"/>
              <a:t>’</a:t>
            </a:r>
          </a:p>
          <a:p>
            <a:pPr marL="11112" indent="0">
              <a:buNone/>
            </a:pPr>
            <a:br>
              <a:rPr lang="it-IT" dirty="0"/>
            </a:br>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48</a:t>
            </a:fld>
            <a:endParaRPr lang="en-US" dirty="0"/>
          </a:p>
        </p:txBody>
      </p:sp>
    </p:spTree>
    <p:extLst>
      <p:ext uri="{BB962C8B-B14F-4D97-AF65-F5344CB8AC3E}">
        <p14:creationId xmlns:p14="http://schemas.microsoft.com/office/powerpoint/2010/main" val="198563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it-IT" dirty="0" err="1"/>
              <a:t>connect</a:t>
            </a:r>
            <a:endParaRPr lang="en-US" dirty="0"/>
          </a:p>
        </p:txBody>
      </p:sp>
      <p:sp>
        <p:nvSpPr>
          <p:cNvPr id="3" name="Segnaposto contenuto 2"/>
          <p:cNvSpPr>
            <a:spLocks noGrp="1"/>
          </p:cNvSpPr>
          <p:nvPr>
            <p:ph idx="1"/>
          </p:nvPr>
        </p:nvSpPr>
        <p:spPr/>
        <p:txBody>
          <a:bodyPr>
            <a:normAutofit/>
          </a:bodyPr>
          <a:lstStyle/>
          <a:p>
            <a:pPr lvl="3"/>
            <a:r>
              <a:rPr lang="it-IT" dirty="0" err="1"/>
              <a:t>connect</a:t>
            </a:r>
            <a:r>
              <a:rPr lang="it-IT" dirty="0"/>
              <a:t>(</a:t>
            </a:r>
            <a:r>
              <a:rPr lang="it-IT" dirty="0" err="1"/>
              <a:t>host</a:t>
            </a:r>
            <a:r>
              <a:rPr lang="it-IT" dirty="0"/>
              <a:t>, </a:t>
            </a:r>
            <a:r>
              <a:rPr lang="it-IT" dirty="0" err="1"/>
              <a:t>port</a:t>
            </a:r>
            <a:r>
              <a:rPr lang="it-IT" dirty="0"/>
              <a:t>=1883, </a:t>
            </a:r>
            <a:r>
              <a:rPr lang="it-IT" dirty="0" err="1"/>
              <a:t>keepalive</a:t>
            </a:r>
            <a:r>
              <a:rPr lang="it-IT" dirty="0"/>
              <a:t>=60, </a:t>
            </a:r>
            <a:r>
              <a:rPr lang="it-IT" dirty="0" err="1"/>
              <a:t>bind_address</a:t>
            </a:r>
            <a:r>
              <a:rPr lang="it-IT" dirty="0"/>
              <a:t>=””)</a:t>
            </a:r>
          </a:p>
          <a:p>
            <a:pPr lvl="3"/>
            <a:endParaRPr lang="it-IT" dirty="0"/>
          </a:p>
          <a:p>
            <a:r>
              <a:rPr lang="it-IT" dirty="0"/>
              <a:t>The broker </a:t>
            </a:r>
            <a:r>
              <a:rPr lang="it-IT" dirty="0" err="1"/>
              <a:t>acknowledgement</a:t>
            </a:r>
            <a:r>
              <a:rPr lang="it-IT" dirty="0"/>
              <a:t> </a:t>
            </a:r>
            <a:r>
              <a:rPr lang="it-IT" dirty="0" err="1"/>
              <a:t>will</a:t>
            </a:r>
            <a:r>
              <a:rPr lang="it-IT" dirty="0"/>
              <a:t> generate a </a:t>
            </a:r>
            <a:r>
              <a:rPr lang="it-IT" dirty="0" err="1"/>
              <a:t>callback</a:t>
            </a:r>
            <a:r>
              <a:rPr lang="it-IT" dirty="0"/>
              <a:t> (</a:t>
            </a:r>
            <a:r>
              <a:rPr lang="it-IT" dirty="0" err="1"/>
              <a:t>on_connect</a:t>
            </a:r>
            <a:r>
              <a:rPr lang="it-IT" dirty="0"/>
              <a:t>).</a:t>
            </a:r>
          </a:p>
          <a:p>
            <a:r>
              <a:rPr lang="it-IT" dirty="0"/>
              <a:t>Return </a:t>
            </a:r>
            <a:r>
              <a:rPr lang="it-IT" dirty="0" err="1"/>
              <a:t>Codes</a:t>
            </a:r>
            <a:r>
              <a:rPr lang="it-IT" dirty="0"/>
              <a:t>: </a:t>
            </a:r>
          </a:p>
          <a:p>
            <a:pPr lvl="1"/>
            <a:r>
              <a:rPr lang="it-IT" dirty="0"/>
              <a:t>0: Connection </a:t>
            </a:r>
            <a:r>
              <a:rPr lang="it-IT" dirty="0" err="1"/>
              <a:t>successful</a:t>
            </a:r>
            <a:endParaRPr lang="it-IT" dirty="0"/>
          </a:p>
          <a:p>
            <a:pPr lvl="1"/>
            <a:r>
              <a:rPr lang="it-IT" dirty="0"/>
              <a:t>1: Connection </a:t>
            </a:r>
            <a:r>
              <a:rPr lang="it-IT" dirty="0" err="1"/>
              <a:t>refused</a:t>
            </a:r>
            <a:r>
              <a:rPr lang="it-IT" dirty="0"/>
              <a:t> – </a:t>
            </a:r>
            <a:r>
              <a:rPr lang="it-IT" dirty="0" err="1"/>
              <a:t>incorrect</a:t>
            </a:r>
            <a:r>
              <a:rPr lang="it-IT" dirty="0"/>
              <a:t> </a:t>
            </a:r>
            <a:r>
              <a:rPr lang="it-IT" dirty="0" err="1"/>
              <a:t>protocol</a:t>
            </a:r>
            <a:r>
              <a:rPr lang="it-IT" dirty="0"/>
              <a:t> </a:t>
            </a:r>
            <a:r>
              <a:rPr lang="it-IT" dirty="0" err="1"/>
              <a:t>version</a:t>
            </a:r>
            <a:endParaRPr lang="it-IT" dirty="0"/>
          </a:p>
          <a:p>
            <a:pPr lvl="1"/>
            <a:r>
              <a:rPr lang="it-IT" dirty="0"/>
              <a:t>2: Connection </a:t>
            </a:r>
            <a:r>
              <a:rPr lang="it-IT" dirty="0" err="1"/>
              <a:t>refused</a:t>
            </a:r>
            <a:r>
              <a:rPr lang="it-IT" dirty="0"/>
              <a:t> – </a:t>
            </a:r>
            <a:r>
              <a:rPr lang="it-IT" dirty="0" err="1"/>
              <a:t>invalid</a:t>
            </a:r>
            <a:r>
              <a:rPr lang="it-IT" dirty="0"/>
              <a:t> client </a:t>
            </a:r>
            <a:r>
              <a:rPr lang="it-IT" dirty="0" err="1"/>
              <a:t>identifier</a:t>
            </a:r>
            <a:endParaRPr lang="it-IT" dirty="0"/>
          </a:p>
          <a:p>
            <a:pPr lvl="1"/>
            <a:r>
              <a:rPr lang="it-IT" dirty="0"/>
              <a:t>3: Connection </a:t>
            </a:r>
            <a:r>
              <a:rPr lang="it-IT" dirty="0" err="1"/>
              <a:t>refused</a:t>
            </a:r>
            <a:r>
              <a:rPr lang="it-IT" dirty="0"/>
              <a:t> – server </a:t>
            </a:r>
            <a:r>
              <a:rPr lang="it-IT" dirty="0" err="1"/>
              <a:t>unavailable</a:t>
            </a:r>
            <a:endParaRPr lang="it-IT" dirty="0"/>
          </a:p>
          <a:p>
            <a:pPr lvl="1"/>
            <a:r>
              <a:rPr lang="it-IT" dirty="0"/>
              <a:t>4: Connection </a:t>
            </a:r>
            <a:r>
              <a:rPr lang="it-IT" dirty="0" err="1"/>
              <a:t>refused</a:t>
            </a:r>
            <a:r>
              <a:rPr lang="it-IT" dirty="0"/>
              <a:t> – </a:t>
            </a:r>
            <a:r>
              <a:rPr lang="it-IT" dirty="0" err="1"/>
              <a:t>bad</a:t>
            </a:r>
            <a:r>
              <a:rPr lang="it-IT" dirty="0"/>
              <a:t> username or password</a:t>
            </a:r>
          </a:p>
          <a:p>
            <a:pPr lvl="1"/>
            <a:r>
              <a:rPr lang="it-IT" dirty="0"/>
              <a:t>5: Connection </a:t>
            </a:r>
            <a:r>
              <a:rPr lang="it-IT" dirty="0" err="1"/>
              <a:t>refused</a:t>
            </a:r>
            <a:r>
              <a:rPr lang="it-IT" dirty="0"/>
              <a:t> – </a:t>
            </a:r>
            <a:r>
              <a:rPr lang="it-IT" dirty="0" err="1"/>
              <a:t>not</a:t>
            </a:r>
            <a:r>
              <a:rPr lang="it-IT" dirty="0"/>
              <a:t> </a:t>
            </a:r>
            <a:r>
              <a:rPr lang="it-IT" dirty="0" err="1"/>
              <a:t>authorised</a:t>
            </a:r>
            <a:endParaRPr lang="it-IT" dirty="0"/>
          </a:p>
          <a:p>
            <a:pPr lvl="1"/>
            <a:r>
              <a:rPr lang="it-IT" dirty="0"/>
              <a:t>6-255: </a:t>
            </a:r>
            <a:r>
              <a:rPr lang="it-IT" dirty="0" err="1"/>
              <a:t>Currently</a:t>
            </a:r>
            <a:r>
              <a:rPr lang="it-IT" dirty="0"/>
              <a:t> </a:t>
            </a:r>
            <a:r>
              <a:rPr lang="it-IT" dirty="0" err="1"/>
              <a:t>unused</a:t>
            </a:r>
            <a:r>
              <a:rPr lang="it-IT" dirty="0"/>
              <a:t>.</a:t>
            </a:r>
            <a:br>
              <a:rPr lang="it-IT" dirty="0"/>
            </a:br>
            <a:br>
              <a:rPr lang="it-IT" dirty="0"/>
            </a:br>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49</a:t>
            </a:fld>
            <a:endParaRPr lang="en-US" dirty="0"/>
          </a:p>
        </p:txBody>
      </p:sp>
    </p:spTree>
    <p:extLst>
      <p:ext uri="{BB962C8B-B14F-4D97-AF65-F5344CB8AC3E}">
        <p14:creationId xmlns:p14="http://schemas.microsoft.com/office/powerpoint/2010/main" val="125293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Interchanging message: pub/sub paradigm </a:t>
            </a:r>
            <a:endParaRPr lang="en-US" dirty="0"/>
          </a:p>
        </p:txBody>
      </p:sp>
      <p:sp>
        <p:nvSpPr>
          <p:cNvPr id="6" name="Marcador de contenido 5">
            <a:extLst>
              <a:ext uri="{FF2B5EF4-FFF2-40B4-BE49-F238E27FC236}">
                <a16:creationId xmlns:a16="http://schemas.microsoft.com/office/drawing/2014/main" id="{4E4960FC-1E7F-F548-896D-F1CA140C6166}"/>
              </a:ext>
            </a:extLst>
          </p:cNvPr>
          <p:cNvSpPr>
            <a:spLocks noGrp="1"/>
          </p:cNvSpPr>
          <p:nvPr>
            <p:ph idx="1"/>
          </p:nvPr>
        </p:nvSpPr>
        <p:spPr/>
        <p:txBody>
          <a:bodyPr/>
          <a:lstStyle/>
          <a:p>
            <a:r>
              <a:rPr lang="en-US" dirty="0"/>
              <a:t>Publish/Subscriber</a:t>
            </a:r>
          </a:p>
          <a:p>
            <a:pPr lvl="1"/>
            <a:r>
              <a:rPr lang="en-US" dirty="0"/>
              <a:t>aka: producer/consumer </a:t>
            </a:r>
          </a:p>
          <a:p>
            <a:r>
              <a:rPr lang="en-US" dirty="0"/>
              <a:t>Growing paradigm </a:t>
            </a:r>
          </a:p>
          <a:p>
            <a:pPr lvl="1"/>
            <a:r>
              <a:rPr lang="en-US" dirty="0"/>
              <a:t>E.g., https://</a:t>
            </a:r>
            <a:r>
              <a:rPr lang="en-US" dirty="0" err="1"/>
              <a:t>cloud.google.com</a:t>
            </a:r>
            <a:r>
              <a:rPr lang="en-US" dirty="0"/>
              <a:t>/</a:t>
            </a:r>
            <a:r>
              <a:rPr lang="en-US" dirty="0" err="1"/>
              <a:t>iot</a:t>
            </a:r>
            <a:r>
              <a:rPr lang="en-US" dirty="0"/>
              <a:t>/docs/how-</a:t>
            </a:r>
            <a:r>
              <a:rPr lang="en-US" dirty="0" err="1"/>
              <a:t>tos</a:t>
            </a:r>
            <a:r>
              <a:rPr lang="en-US" dirty="0"/>
              <a:t>/</a:t>
            </a:r>
            <a:r>
              <a:rPr lang="en-US" dirty="0" err="1"/>
              <a:t>mqtt</a:t>
            </a:r>
            <a:r>
              <a:rPr lang="en-US" dirty="0"/>
              <a:t>-bridge</a:t>
            </a:r>
          </a:p>
          <a:p>
            <a:r>
              <a:rPr lang="en-US" dirty="0"/>
              <a:t>Various solutions</a:t>
            </a:r>
          </a:p>
          <a:p>
            <a:pPr lvl="1"/>
            <a:r>
              <a:rPr lang="en-US" b="1" dirty="0"/>
              <a:t>MQTT</a:t>
            </a:r>
            <a:r>
              <a:rPr lang="en-US" dirty="0"/>
              <a:t>, AMQP, XMPP (was Jabber)</a:t>
            </a:r>
          </a:p>
          <a:p>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pPr/>
              <a:t>5</a:t>
            </a:fld>
            <a:endParaRPr lang="en-US"/>
          </a:p>
        </p:txBody>
      </p:sp>
      <p:grpSp>
        <p:nvGrpSpPr>
          <p:cNvPr id="5" name="Grupo 4">
            <a:extLst>
              <a:ext uri="{FF2B5EF4-FFF2-40B4-BE49-F238E27FC236}">
                <a16:creationId xmlns:a16="http://schemas.microsoft.com/office/drawing/2014/main" id="{8BF35516-CA06-2249-A5C4-2ACE87FCF173}"/>
              </a:ext>
            </a:extLst>
          </p:cNvPr>
          <p:cNvGrpSpPr/>
          <p:nvPr/>
        </p:nvGrpSpPr>
        <p:grpSpPr>
          <a:xfrm>
            <a:off x="2037174" y="3404898"/>
            <a:ext cx="5451958" cy="3021026"/>
            <a:chOff x="2203951" y="3465113"/>
            <a:chExt cx="5451958" cy="3021026"/>
          </a:xfrm>
        </p:grpSpPr>
        <p:pic>
          <p:nvPicPr>
            <p:cNvPr id="10" name="Imagen 9">
              <a:extLst>
                <a:ext uri="{FF2B5EF4-FFF2-40B4-BE49-F238E27FC236}">
                  <a16:creationId xmlns:a16="http://schemas.microsoft.com/office/drawing/2014/main" id="{C17CA073-E78F-E342-AB0E-298055F110FA}"/>
                </a:ext>
              </a:extLst>
            </p:cNvPr>
            <p:cNvPicPr>
              <a:picLocks noChangeAspect="1"/>
            </p:cNvPicPr>
            <p:nvPr/>
          </p:nvPicPr>
          <p:blipFill rotWithShape="1">
            <a:blip r:embed="rId2"/>
            <a:srcRect t="7077"/>
            <a:stretch/>
          </p:blipFill>
          <p:spPr>
            <a:xfrm>
              <a:off x="2203951" y="3465113"/>
              <a:ext cx="5451958" cy="2909052"/>
            </a:xfrm>
            <a:prstGeom prst="rect">
              <a:avLst/>
            </a:prstGeom>
          </p:spPr>
        </p:pic>
        <p:sp>
          <p:nvSpPr>
            <p:cNvPr id="4" name="CuadroTexto 3">
              <a:extLst>
                <a:ext uri="{FF2B5EF4-FFF2-40B4-BE49-F238E27FC236}">
                  <a16:creationId xmlns:a16="http://schemas.microsoft.com/office/drawing/2014/main" id="{A6CEF536-A7DB-B743-B0CB-D91200750325}"/>
                </a:ext>
              </a:extLst>
            </p:cNvPr>
            <p:cNvSpPr txBox="1"/>
            <p:nvPr/>
          </p:nvSpPr>
          <p:spPr>
            <a:xfrm>
              <a:off x="6596332" y="6209140"/>
              <a:ext cx="814647" cy="276999"/>
            </a:xfrm>
            <a:prstGeom prst="rect">
              <a:avLst/>
            </a:prstGeom>
            <a:solidFill>
              <a:schemeClr val="accent2"/>
            </a:solidFill>
          </p:spPr>
          <p:txBody>
            <a:bodyPr wrap="none" rtlCol="0">
              <a:spAutoFit/>
            </a:bodyPr>
            <a:lstStyle/>
            <a:p>
              <a:r>
                <a:rPr lang="en-US" sz="1200" dirty="0" err="1">
                  <a:latin typeface="Arial" panose="020B0604020202020204" pitchFamily="34" charset="0"/>
                  <a:cs typeface="Arial" panose="020B0604020202020204" pitchFamily="34" charset="0"/>
                </a:rPr>
                <a:t>HiveMQ</a:t>
              </a:r>
              <a:r>
                <a:rPr lang="en-US" sz="1200" baseline="30000" dirty="0">
                  <a:latin typeface="Arial" panose="020B0604020202020204" pitchFamily="34" charset="0"/>
                  <a:cs typeface="Arial" panose="020B0604020202020204" pitchFamily="34" charset="0"/>
                </a:rPr>
                <a:t>©</a:t>
              </a:r>
            </a:p>
          </p:txBody>
        </p:sp>
        <p:pic>
          <p:nvPicPr>
            <p:cNvPr id="7" name="Imagen 6">
              <a:extLst>
                <a:ext uri="{FF2B5EF4-FFF2-40B4-BE49-F238E27FC236}">
                  <a16:creationId xmlns:a16="http://schemas.microsoft.com/office/drawing/2014/main" id="{DDD8A7C7-34C6-B745-96CF-D2BFF718F1B1}"/>
                </a:ext>
              </a:extLst>
            </p:cNvPr>
            <p:cNvPicPr>
              <a:picLocks noChangeAspect="1"/>
            </p:cNvPicPr>
            <p:nvPr/>
          </p:nvPicPr>
          <p:blipFill>
            <a:blip r:embed="rId3"/>
            <a:stretch>
              <a:fillRect/>
            </a:stretch>
          </p:blipFill>
          <p:spPr>
            <a:xfrm>
              <a:off x="4374595" y="4200084"/>
              <a:ext cx="1007209" cy="1010272"/>
            </a:xfrm>
            <a:prstGeom prst="rect">
              <a:avLst/>
            </a:prstGeom>
          </p:spPr>
        </p:pic>
      </p:grpSp>
    </p:spTree>
    <p:extLst>
      <p:ext uri="{BB962C8B-B14F-4D97-AF65-F5344CB8AC3E}">
        <p14:creationId xmlns:p14="http://schemas.microsoft.com/office/powerpoint/2010/main" val="889142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pub/sub</a:t>
            </a:r>
            <a:endParaRPr lang="en-US" dirty="0"/>
          </a:p>
        </p:txBody>
      </p:sp>
      <p:sp>
        <p:nvSpPr>
          <p:cNvPr id="3" name="Segnaposto contenuto 2"/>
          <p:cNvSpPr>
            <a:spLocks noGrp="1"/>
          </p:cNvSpPr>
          <p:nvPr>
            <p:ph idx="1"/>
          </p:nvPr>
        </p:nvSpPr>
        <p:spPr/>
        <p:txBody>
          <a:bodyPr/>
          <a:lstStyle/>
          <a:p>
            <a:pPr marL="11112" indent="0">
              <a:buNone/>
            </a:pPr>
            <a:r>
              <a:rPr lang="it-IT" dirty="0" err="1">
                <a:solidFill>
                  <a:srgbClr val="C00000"/>
                </a:solidFill>
              </a:rPr>
              <a:t>subscribe</a:t>
            </a:r>
            <a:r>
              <a:rPr lang="it-IT" dirty="0">
                <a:solidFill>
                  <a:srgbClr val="C00000"/>
                </a:solidFill>
              </a:rPr>
              <a:t>(</a:t>
            </a:r>
            <a:r>
              <a:rPr lang="it-IT" dirty="0" err="1">
                <a:solidFill>
                  <a:srgbClr val="C00000"/>
                </a:solidFill>
              </a:rPr>
              <a:t>topic</a:t>
            </a:r>
            <a:r>
              <a:rPr lang="it-IT" dirty="0">
                <a:solidFill>
                  <a:srgbClr val="C00000"/>
                </a:solidFill>
              </a:rPr>
              <a:t>, </a:t>
            </a:r>
            <a:r>
              <a:rPr lang="it-IT" dirty="0" err="1">
                <a:solidFill>
                  <a:srgbClr val="C00000"/>
                </a:solidFill>
              </a:rPr>
              <a:t>qos</a:t>
            </a:r>
            <a:r>
              <a:rPr lang="it-IT" dirty="0">
                <a:solidFill>
                  <a:srgbClr val="C00000"/>
                </a:solidFill>
              </a:rPr>
              <a:t>=0) </a:t>
            </a:r>
          </a:p>
          <a:p>
            <a:pPr lvl="1"/>
            <a:r>
              <a:rPr lang="it-IT" dirty="0"/>
              <a:t>e.g., </a:t>
            </a:r>
            <a:r>
              <a:rPr lang="it-IT" dirty="0" err="1"/>
              <a:t>subscribe</a:t>
            </a:r>
            <a:r>
              <a:rPr lang="it-IT" dirty="0"/>
              <a:t>("</a:t>
            </a:r>
            <a:r>
              <a:rPr lang="it-IT" dirty="0" err="1"/>
              <a:t>my</a:t>
            </a:r>
            <a:r>
              <a:rPr lang="it-IT" dirty="0"/>
              <a:t>/</a:t>
            </a:r>
            <a:r>
              <a:rPr lang="it-IT" dirty="0" err="1"/>
              <a:t>topic</a:t>
            </a:r>
            <a:r>
              <a:rPr lang="it-IT" dirty="0"/>
              <a:t>", 2)</a:t>
            </a:r>
          </a:p>
          <a:p>
            <a:pPr lvl="1"/>
            <a:r>
              <a:rPr lang="it-IT" dirty="0"/>
              <a:t>E.g., </a:t>
            </a:r>
            <a:r>
              <a:rPr lang="it-IT" dirty="0" err="1"/>
              <a:t>subscribe</a:t>
            </a:r>
            <a:r>
              <a:rPr lang="it-IT" dirty="0"/>
              <a:t>([("</a:t>
            </a:r>
            <a:r>
              <a:rPr lang="it-IT" dirty="0" err="1"/>
              <a:t>my</a:t>
            </a:r>
            <a:r>
              <a:rPr lang="it-IT" dirty="0"/>
              <a:t>/</a:t>
            </a:r>
            <a:r>
              <a:rPr lang="it-IT" dirty="0" err="1"/>
              <a:t>topic</a:t>
            </a:r>
            <a:r>
              <a:rPr lang="it-IT" dirty="0"/>
              <a:t>", 0), ("</a:t>
            </a:r>
            <a:r>
              <a:rPr lang="it-IT" dirty="0" err="1"/>
              <a:t>another</a:t>
            </a:r>
            <a:r>
              <a:rPr lang="it-IT" dirty="0"/>
              <a:t>/</a:t>
            </a:r>
            <a:r>
              <a:rPr lang="it-IT" dirty="0" err="1"/>
              <a:t>topic</a:t>
            </a:r>
            <a:r>
              <a:rPr lang="it-IT" dirty="0"/>
              <a:t>", 2)])</a:t>
            </a:r>
            <a:br>
              <a:rPr lang="it-IT" dirty="0"/>
            </a:br>
            <a:endParaRPr lang="it-IT" dirty="0"/>
          </a:p>
          <a:p>
            <a:pPr lvl="1"/>
            <a:r>
              <a:rPr lang="it-IT" dirty="0" err="1"/>
              <a:t>on_message</a:t>
            </a:r>
            <a:r>
              <a:rPr lang="it-IT" dirty="0"/>
              <a:t>(client, </a:t>
            </a:r>
            <a:r>
              <a:rPr lang="it-IT" dirty="0" err="1"/>
              <a:t>userdata</a:t>
            </a:r>
            <a:r>
              <a:rPr lang="it-IT" dirty="0"/>
              <a:t>, </a:t>
            </a:r>
            <a:r>
              <a:rPr lang="it-IT" dirty="0" err="1"/>
              <a:t>message</a:t>
            </a:r>
            <a:r>
              <a:rPr lang="it-IT" dirty="0"/>
              <a:t>) </a:t>
            </a:r>
            <a:r>
              <a:rPr lang="it-IT" dirty="0" err="1"/>
              <a:t>Called</a:t>
            </a:r>
            <a:r>
              <a:rPr lang="it-IT" dirty="0"/>
              <a:t> </a:t>
            </a:r>
            <a:r>
              <a:rPr lang="it-IT" dirty="0" err="1"/>
              <a:t>when</a:t>
            </a:r>
            <a:r>
              <a:rPr lang="it-IT" dirty="0"/>
              <a:t> a </a:t>
            </a:r>
            <a:r>
              <a:rPr lang="it-IT" dirty="0" err="1"/>
              <a:t>message</a:t>
            </a:r>
            <a:r>
              <a:rPr lang="it-IT" dirty="0"/>
              <a:t> </a:t>
            </a:r>
            <a:r>
              <a:rPr lang="it-IT" dirty="0" err="1"/>
              <a:t>has</a:t>
            </a:r>
            <a:r>
              <a:rPr lang="it-IT" dirty="0"/>
              <a:t> </a:t>
            </a:r>
            <a:r>
              <a:rPr lang="it-IT" dirty="0" err="1"/>
              <a:t>been</a:t>
            </a:r>
            <a:r>
              <a:rPr lang="it-IT" dirty="0"/>
              <a:t> </a:t>
            </a:r>
            <a:r>
              <a:rPr lang="it-IT" dirty="0" err="1"/>
              <a:t>received</a:t>
            </a:r>
            <a:r>
              <a:rPr lang="it-IT" dirty="0"/>
              <a:t> on a </a:t>
            </a:r>
            <a:r>
              <a:rPr lang="it-IT" dirty="0" err="1"/>
              <a:t>topic</a:t>
            </a:r>
            <a:r>
              <a:rPr lang="it-IT" dirty="0"/>
              <a:t> </a:t>
            </a:r>
            <a:r>
              <a:rPr lang="it-IT" dirty="0" err="1"/>
              <a:t>that</a:t>
            </a:r>
            <a:r>
              <a:rPr lang="it-IT" dirty="0"/>
              <a:t> the client </a:t>
            </a:r>
            <a:r>
              <a:rPr lang="it-IT" dirty="0" err="1"/>
              <a:t>subscribes</a:t>
            </a:r>
            <a:r>
              <a:rPr lang="it-IT" dirty="0"/>
              <a:t> to.</a:t>
            </a:r>
          </a:p>
          <a:p>
            <a:pPr lvl="3"/>
            <a:r>
              <a:rPr lang="it-IT" dirty="0" err="1">
                <a:solidFill>
                  <a:srgbClr val="006599"/>
                </a:solidFill>
              </a:rPr>
              <a:t>def</a:t>
            </a:r>
            <a:r>
              <a:rPr lang="it-IT" dirty="0">
                <a:solidFill>
                  <a:srgbClr val="006599"/>
                </a:solidFill>
              </a:rPr>
              <a:t> </a:t>
            </a:r>
            <a:r>
              <a:rPr lang="it-IT" dirty="0" err="1">
                <a:solidFill>
                  <a:srgbClr val="006599"/>
                </a:solidFill>
              </a:rPr>
              <a:t>on_message</a:t>
            </a:r>
            <a:r>
              <a:rPr lang="it-IT" dirty="0">
                <a:solidFill>
                  <a:srgbClr val="006599"/>
                </a:solidFill>
              </a:rPr>
              <a:t>(client, </a:t>
            </a:r>
            <a:r>
              <a:rPr lang="it-IT" dirty="0" err="1">
                <a:solidFill>
                  <a:srgbClr val="006599"/>
                </a:solidFill>
              </a:rPr>
              <a:t>userdata</a:t>
            </a:r>
            <a:r>
              <a:rPr lang="it-IT" dirty="0">
                <a:solidFill>
                  <a:srgbClr val="006599"/>
                </a:solidFill>
              </a:rPr>
              <a:t>, </a:t>
            </a:r>
            <a:r>
              <a:rPr lang="it-IT" dirty="0" err="1">
                <a:solidFill>
                  <a:srgbClr val="006599"/>
                </a:solidFill>
              </a:rPr>
              <a:t>message</a:t>
            </a:r>
            <a:r>
              <a:rPr lang="it-IT" dirty="0">
                <a:solidFill>
                  <a:srgbClr val="006599"/>
                </a:solidFill>
              </a:rPr>
              <a:t>): </a:t>
            </a:r>
          </a:p>
          <a:p>
            <a:pPr lvl="3"/>
            <a:r>
              <a:rPr lang="it-IT" dirty="0">
                <a:solidFill>
                  <a:srgbClr val="006599"/>
                </a:solidFill>
              </a:rPr>
              <a:t>    </a:t>
            </a:r>
            <a:r>
              <a:rPr lang="it-IT" dirty="0" err="1">
                <a:solidFill>
                  <a:srgbClr val="006599"/>
                </a:solidFill>
              </a:rPr>
              <a:t>print</a:t>
            </a:r>
            <a:r>
              <a:rPr lang="it-IT" dirty="0">
                <a:solidFill>
                  <a:srgbClr val="006599"/>
                </a:solidFill>
              </a:rPr>
              <a:t>("</a:t>
            </a:r>
            <a:r>
              <a:rPr lang="it-IT" dirty="0" err="1">
                <a:solidFill>
                  <a:srgbClr val="006599"/>
                </a:solidFill>
              </a:rPr>
              <a:t>Received</a:t>
            </a:r>
            <a:r>
              <a:rPr lang="it-IT" dirty="0">
                <a:solidFill>
                  <a:srgbClr val="006599"/>
                </a:solidFill>
              </a:rPr>
              <a:t> </a:t>
            </a:r>
            <a:r>
              <a:rPr lang="it-IT" dirty="0" err="1">
                <a:solidFill>
                  <a:srgbClr val="006599"/>
                </a:solidFill>
              </a:rPr>
              <a:t>message</a:t>
            </a:r>
            <a:r>
              <a:rPr lang="it-IT" dirty="0">
                <a:solidFill>
                  <a:srgbClr val="006599"/>
                </a:solidFill>
              </a:rPr>
              <a:t> '" + </a:t>
            </a:r>
            <a:r>
              <a:rPr lang="it-IT" dirty="0" err="1">
                <a:solidFill>
                  <a:srgbClr val="006599"/>
                </a:solidFill>
              </a:rPr>
              <a:t>str</a:t>
            </a:r>
            <a:r>
              <a:rPr lang="it-IT" dirty="0">
                <a:solidFill>
                  <a:srgbClr val="006599"/>
                </a:solidFill>
              </a:rPr>
              <a:t>(</a:t>
            </a:r>
            <a:r>
              <a:rPr lang="it-IT" dirty="0" err="1">
                <a:solidFill>
                  <a:srgbClr val="006599"/>
                </a:solidFill>
              </a:rPr>
              <a:t>message.payload</a:t>
            </a:r>
            <a:r>
              <a:rPr lang="it-IT" dirty="0">
                <a:solidFill>
                  <a:srgbClr val="006599"/>
                </a:solidFill>
              </a:rPr>
              <a:t>) </a:t>
            </a:r>
          </a:p>
          <a:p>
            <a:pPr lvl="3"/>
            <a:r>
              <a:rPr lang="it-IT" dirty="0">
                <a:solidFill>
                  <a:srgbClr val="006599"/>
                </a:solidFill>
              </a:rPr>
              <a:t>	+ "' on </a:t>
            </a:r>
            <a:r>
              <a:rPr lang="it-IT" dirty="0" err="1">
                <a:solidFill>
                  <a:srgbClr val="006599"/>
                </a:solidFill>
              </a:rPr>
              <a:t>topic</a:t>
            </a:r>
            <a:r>
              <a:rPr lang="it-IT" dirty="0">
                <a:solidFill>
                  <a:srgbClr val="006599"/>
                </a:solidFill>
              </a:rPr>
              <a:t> '" + </a:t>
            </a:r>
            <a:r>
              <a:rPr lang="it-IT" dirty="0" err="1">
                <a:solidFill>
                  <a:srgbClr val="006599"/>
                </a:solidFill>
              </a:rPr>
              <a:t>message.topic</a:t>
            </a:r>
            <a:r>
              <a:rPr lang="it-IT" dirty="0">
                <a:solidFill>
                  <a:srgbClr val="006599"/>
                </a:solidFill>
              </a:rPr>
              <a:t> + "' with </a:t>
            </a:r>
            <a:r>
              <a:rPr lang="it-IT" dirty="0" err="1">
                <a:solidFill>
                  <a:srgbClr val="006599"/>
                </a:solidFill>
              </a:rPr>
              <a:t>QoS</a:t>
            </a:r>
            <a:r>
              <a:rPr lang="it-IT" dirty="0">
                <a:solidFill>
                  <a:srgbClr val="006599"/>
                </a:solidFill>
              </a:rPr>
              <a:t> " + 	</a:t>
            </a:r>
            <a:r>
              <a:rPr lang="it-IT" dirty="0" err="1">
                <a:solidFill>
                  <a:srgbClr val="006599"/>
                </a:solidFill>
              </a:rPr>
              <a:t>str</a:t>
            </a:r>
            <a:r>
              <a:rPr lang="it-IT" dirty="0">
                <a:solidFill>
                  <a:srgbClr val="006599"/>
                </a:solidFill>
              </a:rPr>
              <a:t>(</a:t>
            </a:r>
            <a:r>
              <a:rPr lang="it-IT" dirty="0" err="1">
                <a:solidFill>
                  <a:srgbClr val="006599"/>
                </a:solidFill>
              </a:rPr>
              <a:t>message.qos</a:t>
            </a:r>
            <a:r>
              <a:rPr lang="it-IT" dirty="0">
                <a:solidFill>
                  <a:srgbClr val="006599"/>
                </a:solidFill>
              </a:rPr>
              <a:t>))</a:t>
            </a:r>
            <a:br>
              <a:rPr lang="it-IT" dirty="0">
                <a:solidFill>
                  <a:srgbClr val="006599"/>
                </a:solidFill>
              </a:rPr>
            </a:br>
            <a:endParaRPr lang="en-US" dirty="0">
              <a:solidFill>
                <a:srgbClr val="006599"/>
              </a:solidFill>
            </a:endParaRPr>
          </a:p>
          <a:p>
            <a:pPr marL="11112" indent="0">
              <a:buNone/>
            </a:pPr>
            <a:r>
              <a:rPr lang="it-IT" dirty="0" err="1">
                <a:solidFill>
                  <a:srgbClr val="C00000"/>
                </a:solidFill>
              </a:rPr>
              <a:t>publish</a:t>
            </a:r>
            <a:r>
              <a:rPr lang="it-IT" dirty="0">
                <a:solidFill>
                  <a:srgbClr val="C00000"/>
                </a:solidFill>
              </a:rPr>
              <a:t>(</a:t>
            </a:r>
            <a:r>
              <a:rPr lang="it-IT" dirty="0" err="1">
                <a:solidFill>
                  <a:srgbClr val="C00000"/>
                </a:solidFill>
              </a:rPr>
              <a:t>topic</a:t>
            </a:r>
            <a:r>
              <a:rPr lang="it-IT" dirty="0">
                <a:solidFill>
                  <a:srgbClr val="C00000"/>
                </a:solidFill>
              </a:rPr>
              <a:t>, </a:t>
            </a:r>
            <a:r>
              <a:rPr lang="it-IT" dirty="0" err="1">
                <a:solidFill>
                  <a:srgbClr val="C00000"/>
                </a:solidFill>
              </a:rPr>
              <a:t>payload</a:t>
            </a:r>
            <a:r>
              <a:rPr lang="it-IT" dirty="0">
                <a:solidFill>
                  <a:srgbClr val="C00000"/>
                </a:solidFill>
              </a:rPr>
              <a:t>=None, </a:t>
            </a:r>
            <a:r>
              <a:rPr lang="it-IT" dirty="0" err="1">
                <a:solidFill>
                  <a:srgbClr val="C00000"/>
                </a:solidFill>
              </a:rPr>
              <a:t>qos</a:t>
            </a:r>
            <a:r>
              <a:rPr lang="it-IT" dirty="0">
                <a:solidFill>
                  <a:srgbClr val="C00000"/>
                </a:solidFill>
              </a:rPr>
              <a:t>=0, </a:t>
            </a:r>
            <a:r>
              <a:rPr lang="it-IT" dirty="0" err="1">
                <a:solidFill>
                  <a:srgbClr val="C00000"/>
                </a:solidFill>
              </a:rPr>
              <a:t>retain</a:t>
            </a:r>
            <a:r>
              <a:rPr lang="it-IT" dirty="0">
                <a:solidFill>
                  <a:srgbClr val="C00000"/>
                </a:solidFill>
              </a:rPr>
              <a:t>=False)</a:t>
            </a:r>
          </a:p>
          <a:p>
            <a:endParaRPr lang="it-IT"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50</a:t>
            </a:fld>
            <a:endParaRPr lang="en-US" dirty="0"/>
          </a:p>
        </p:txBody>
      </p:sp>
    </p:spTree>
    <p:extLst>
      <p:ext uri="{BB962C8B-B14F-4D97-AF65-F5344CB8AC3E}">
        <p14:creationId xmlns:p14="http://schemas.microsoft.com/office/powerpoint/2010/main" val="296892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the simplest subscriber… modified</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62500" lnSpcReduction="20000"/>
          </a:bodyPr>
          <a:lstStyle/>
          <a:p>
            <a:r>
              <a:rPr lang="en-US" dirty="0"/>
              <a:t># File: example1.py</a:t>
            </a:r>
            <a:endParaRPr lang="es-ES" dirty="0"/>
          </a:p>
          <a:p>
            <a:r>
              <a:rPr lang="en-US" dirty="0"/>
              <a:t> </a:t>
            </a:r>
            <a:endParaRPr lang="es-ES" dirty="0"/>
          </a:p>
          <a:p>
            <a:r>
              <a:rPr lang="en-US" b="1" dirty="0"/>
              <a:t>import </a:t>
            </a:r>
            <a:r>
              <a:rPr lang="en-US" b="1" dirty="0" err="1"/>
              <a:t>paho.mqtt.client</a:t>
            </a:r>
            <a:r>
              <a:rPr lang="en-US" b="1" dirty="0"/>
              <a:t> as </a:t>
            </a:r>
            <a:r>
              <a:rPr lang="en-US" b="1" dirty="0" err="1"/>
              <a:t>mqtt</a:t>
            </a:r>
            <a:endParaRPr lang="es-ES" b="1" dirty="0"/>
          </a:p>
          <a:p>
            <a:r>
              <a:rPr lang="en-US" dirty="0"/>
              <a:t> </a:t>
            </a:r>
            <a:endParaRPr lang="es-ES" dirty="0"/>
          </a:p>
          <a:p>
            <a:r>
              <a:rPr lang="en-US" dirty="0"/>
              <a:t>THE_BROKER = "</a:t>
            </a:r>
            <a:r>
              <a:rPr lang="en-US" dirty="0" err="1"/>
              <a:t>test.mosquitto.org</a:t>
            </a:r>
            <a:r>
              <a:rPr lang="en-US" dirty="0"/>
              <a:t>"</a:t>
            </a:r>
            <a:endParaRPr lang="es-ES" dirty="0"/>
          </a:p>
          <a:p>
            <a:r>
              <a:rPr lang="en-US" dirty="0"/>
              <a:t>THE_TOPIC = "$SYS/#"</a:t>
            </a:r>
            <a:endParaRPr lang="es-ES" dirty="0"/>
          </a:p>
          <a:p>
            <a:r>
              <a:rPr lang="en-US" dirty="0"/>
              <a:t> </a:t>
            </a:r>
            <a:endParaRPr lang="es-ES" dirty="0"/>
          </a:p>
          <a:p>
            <a:r>
              <a:rPr lang="en-US" dirty="0"/>
              <a:t># The callback for when the client receives a CONNACK response from the server.</a:t>
            </a:r>
            <a:endParaRPr lang="es-ES" dirty="0"/>
          </a:p>
          <a:p>
            <a:r>
              <a:rPr lang="en-US" b="1" dirty="0" err="1"/>
              <a:t>def</a:t>
            </a:r>
            <a:r>
              <a:rPr lang="en-US" b="1" dirty="0"/>
              <a:t> </a:t>
            </a:r>
            <a:r>
              <a:rPr lang="en-US" b="1" dirty="0" err="1"/>
              <a:t>on_connect</a:t>
            </a:r>
            <a:r>
              <a:rPr lang="en-US" b="1" dirty="0"/>
              <a:t>(client, </a:t>
            </a:r>
            <a:r>
              <a:rPr lang="en-US" b="1" dirty="0" err="1"/>
              <a:t>userdata</a:t>
            </a:r>
            <a:r>
              <a:rPr lang="en-US" b="1" dirty="0"/>
              <a:t>, flags, </a:t>
            </a:r>
            <a:r>
              <a:rPr lang="en-US" b="1" dirty="0" err="1"/>
              <a:t>rc</a:t>
            </a:r>
            <a:r>
              <a:rPr lang="en-US" b="1" dirty="0"/>
              <a:t>):</a:t>
            </a:r>
            <a:endParaRPr lang="es-ES" b="1" dirty="0"/>
          </a:p>
          <a:p>
            <a:r>
              <a:rPr lang="en-US" b="1" dirty="0">
                <a:solidFill>
                  <a:srgbClr val="004FBA"/>
                </a:solidFill>
              </a:rPr>
              <a:t>    print("Connected to ", </a:t>
            </a:r>
            <a:r>
              <a:rPr lang="en-US" b="1" dirty="0" err="1">
                <a:solidFill>
                  <a:srgbClr val="004FBA"/>
                </a:solidFill>
              </a:rPr>
              <a:t>client._host</a:t>
            </a:r>
            <a:r>
              <a:rPr lang="en-US" b="1" dirty="0">
                <a:solidFill>
                  <a:srgbClr val="004FBA"/>
                </a:solidFill>
              </a:rPr>
              <a:t>, "port: ", </a:t>
            </a:r>
            <a:r>
              <a:rPr lang="en-US" b="1" dirty="0" err="1">
                <a:solidFill>
                  <a:srgbClr val="004FBA"/>
                </a:solidFill>
              </a:rPr>
              <a:t>client._port</a:t>
            </a:r>
            <a:r>
              <a:rPr lang="en-US" b="1" dirty="0">
                <a:solidFill>
                  <a:srgbClr val="004FBA"/>
                </a:solidFill>
              </a:rPr>
              <a:t>)</a:t>
            </a:r>
            <a:endParaRPr lang="es-ES" b="1" dirty="0">
              <a:solidFill>
                <a:srgbClr val="004FBA"/>
              </a:solidFill>
            </a:endParaRPr>
          </a:p>
          <a:p>
            <a:r>
              <a:rPr lang="en-US" b="1" dirty="0">
                <a:solidFill>
                  <a:srgbClr val="004FBA"/>
                </a:solidFill>
              </a:rPr>
              <a:t>    print("Flags: ", flags, "return code: ", </a:t>
            </a:r>
            <a:r>
              <a:rPr lang="en-US" b="1" dirty="0" err="1">
                <a:solidFill>
                  <a:srgbClr val="004FBA"/>
                </a:solidFill>
              </a:rPr>
              <a:t>rc</a:t>
            </a:r>
            <a:r>
              <a:rPr lang="en-US" b="1" dirty="0">
                <a:solidFill>
                  <a:srgbClr val="004FBA"/>
                </a:solidFill>
              </a:rPr>
              <a:t>)</a:t>
            </a:r>
            <a:endParaRPr lang="es-ES" b="1" dirty="0">
              <a:solidFill>
                <a:srgbClr val="004FBA"/>
              </a:solidFill>
            </a:endParaRPr>
          </a:p>
          <a:p>
            <a:r>
              <a:rPr lang="en-US" b="1" dirty="0">
                <a:solidFill>
                  <a:srgbClr val="004FBA"/>
                </a:solidFill>
              </a:rPr>
              <a:t> </a:t>
            </a:r>
            <a:endParaRPr lang="es-ES" b="1" dirty="0">
              <a:solidFill>
                <a:srgbClr val="004FBA"/>
              </a:solidFill>
            </a:endParaRPr>
          </a:p>
          <a:p>
            <a:r>
              <a:rPr lang="en-US" dirty="0"/>
              <a:t>    # Subscribing in </a:t>
            </a:r>
            <a:r>
              <a:rPr lang="en-US" dirty="0" err="1"/>
              <a:t>on_connect</a:t>
            </a:r>
            <a:r>
              <a:rPr lang="en-US" dirty="0"/>
              <a:t>() means that if we lose the connection and</a:t>
            </a:r>
            <a:endParaRPr lang="es-ES" dirty="0"/>
          </a:p>
          <a:p>
            <a:r>
              <a:rPr lang="en-US" dirty="0"/>
              <a:t>    # reconnect then subscriptions will be renewed.</a:t>
            </a:r>
            <a:endParaRPr lang="es-ES" dirty="0"/>
          </a:p>
          <a:p>
            <a:r>
              <a:rPr lang="en-US" b="1" dirty="0">
                <a:solidFill>
                  <a:srgbClr val="004FBA"/>
                </a:solidFill>
              </a:rPr>
              <a:t>    </a:t>
            </a:r>
            <a:r>
              <a:rPr lang="en-US" b="1" dirty="0" err="1">
                <a:solidFill>
                  <a:srgbClr val="004FBA"/>
                </a:solidFill>
              </a:rPr>
              <a:t>client.subscribe</a:t>
            </a:r>
            <a:r>
              <a:rPr lang="en-US" b="1" dirty="0">
                <a:solidFill>
                  <a:srgbClr val="004FBA"/>
                </a:solidFill>
              </a:rPr>
              <a:t>(THE_TOPIC)</a:t>
            </a:r>
            <a:endParaRPr lang="es-ES" b="1" dirty="0">
              <a:solidFill>
                <a:srgbClr val="004FBA"/>
              </a:solidFill>
            </a:endParaRPr>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00B050"/>
                </a:solidFill>
              </a:rPr>
              <a:t>    print(</a:t>
            </a:r>
            <a:r>
              <a:rPr lang="en-US" b="1" dirty="0" err="1">
                <a:solidFill>
                  <a:srgbClr val="00B050"/>
                </a:solidFill>
              </a:rPr>
              <a:t>msg.topic</a:t>
            </a:r>
            <a:r>
              <a:rPr lang="en-US" b="1" dirty="0">
                <a:solidFill>
                  <a:srgbClr val="00B050"/>
                </a:solidFill>
              </a:rPr>
              <a:t>+" "+</a:t>
            </a:r>
            <a:r>
              <a:rPr lang="en-US" b="1" dirty="0" err="1">
                <a:solidFill>
                  <a:srgbClr val="00B050"/>
                </a:solidFill>
              </a:rPr>
              <a:t>str</a:t>
            </a:r>
            <a:r>
              <a:rPr lang="en-US" b="1" dirty="0">
                <a:solidFill>
                  <a:srgbClr val="00B050"/>
                </a:solidFill>
              </a:rPr>
              <a:t>(</a:t>
            </a:r>
            <a:r>
              <a:rPr lang="en-US" b="1" dirty="0" err="1">
                <a:solidFill>
                  <a:srgbClr val="00B050"/>
                </a:solidFill>
              </a:rPr>
              <a:t>msg.payload</a:t>
            </a:r>
            <a:r>
              <a:rPr lang="en-US" b="1" dirty="0">
                <a:solidFill>
                  <a:srgbClr val="00B050"/>
                </a:solidFill>
              </a:rPr>
              <a:t>))</a:t>
            </a:r>
            <a:endParaRPr lang="es-ES" b="1" dirty="0">
              <a:solidFill>
                <a:srgbClr val="00B050"/>
              </a:solidFill>
            </a:endParaRPr>
          </a:p>
          <a:p>
            <a:r>
              <a:rPr lang="en-US" dirty="0"/>
              <a:t> </a:t>
            </a:r>
            <a:endParaRPr lang="es-ES" dirty="0"/>
          </a:p>
          <a:p>
            <a:r>
              <a:rPr lang="en-US" dirty="0"/>
              <a:t>client = </a:t>
            </a:r>
            <a:r>
              <a:rPr lang="en-US" dirty="0" err="1"/>
              <a:t>mqtt.Client</a:t>
            </a:r>
            <a:r>
              <a:rPr lang="en-US" dirty="0"/>
              <a:t>()</a:t>
            </a:r>
            <a:endParaRPr lang="es-ES" dirty="0"/>
          </a:p>
          <a:p>
            <a:r>
              <a:rPr lang="en-US" dirty="0" err="1"/>
              <a:t>client.on_connect</a:t>
            </a:r>
            <a:r>
              <a:rPr lang="en-US" dirty="0"/>
              <a:t> = </a:t>
            </a:r>
            <a:r>
              <a:rPr lang="en-US" dirty="0" err="1"/>
              <a:t>on_connect</a:t>
            </a:r>
            <a:endParaRPr lang="es-ES" dirty="0"/>
          </a:p>
          <a:p>
            <a:r>
              <a:rPr lang="en-US" dirty="0" err="1"/>
              <a:t>client.on_message</a:t>
            </a:r>
            <a:r>
              <a:rPr lang="en-US" dirty="0"/>
              <a:t> = </a:t>
            </a:r>
            <a:r>
              <a:rPr lang="en-US" dirty="0" err="1"/>
              <a:t>on_message</a:t>
            </a:r>
            <a:endParaRPr lang="es-ES" dirty="0"/>
          </a:p>
          <a:p>
            <a:r>
              <a:rPr lang="en-US" dirty="0"/>
              <a:t> </a:t>
            </a:r>
            <a:endParaRPr lang="es-ES" dirty="0"/>
          </a:p>
          <a:p>
            <a:r>
              <a:rPr lang="en-US" dirty="0" err="1"/>
              <a:t>client.connect</a:t>
            </a:r>
            <a:r>
              <a:rPr lang="en-US" dirty="0"/>
              <a:t>(THE_BROKER, 1883, 60)</a:t>
            </a:r>
            <a:endParaRPr lang="es-ES" dirty="0"/>
          </a:p>
          <a:p>
            <a:r>
              <a:rPr lang="en-US" dirty="0"/>
              <a:t> </a:t>
            </a:r>
            <a:endParaRPr lang="es-ES" dirty="0"/>
          </a:p>
          <a:p>
            <a:r>
              <a:rPr lang="en-US" dirty="0"/>
              <a:t># Blocking call that processes network traffic, dispatches callbacks and</a:t>
            </a:r>
            <a:endParaRPr lang="es-ES" dirty="0"/>
          </a:p>
          <a:p>
            <a:r>
              <a:rPr lang="en-US" dirty="0"/>
              <a:t># handles reconnecting.</a:t>
            </a:r>
            <a:endParaRPr lang="es-ES" dirty="0"/>
          </a:p>
          <a:p>
            <a:r>
              <a:rPr lang="en-US" dirty="0" err="1"/>
              <a:t>client.loop_forever</a:t>
            </a:r>
            <a:r>
              <a:rPr lang="en-US" dirty="0"/>
              <a:t>()</a:t>
            </a:r>
            <a:endParaRPr lang="es-ES" dirty="0"/>
          </a:p>
          <a:p>
            <a:r>
              <a:rPr lang="es-ES" dirty="0"/>
              <a:t> </a:t>
            </a:r>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51</a:t>
            </a:fld>
            <a:endParaRPr lang="en-US"/>
          </a:p>
        </p:txBody>
      </p:sp>
      <p:cxnSp>
        <p:nvCxnSpPr>
          <p:cNvPr id="6" name="Conector recto 5">
            <a:extLst>
              <a:ext uri="{FF2B5EF4-FFF2-40B4-BE49-F238E27FC236}">
                <a16:creationId xmlns:a16="http://schemas.microsoft.com/office/drawing/2014/main" id="{BA7FAF84-0696-DC45-BE86-D55F1664F99E}"/>
              </a:ext>
            </a:extLst>
          </p:cNvPr>
          <p:cNvCxnSpPr/>
          <p:nvPr/>
        </p:nvCxnSpPr>
        <p:spPr bwMode="auto">
          <a:xfrm>
            <a:off x="406855" y="5296082"/>
            <a:ext cx="5457646" cy="644106"/>
          </a:xfrm>
          <a:prstGeom prst="line">
            <a:avLst/>
          </a:prstGeom>
          <a:noFill/>
          <a:ln w="57150" cap="flat" cmpd="sng" algn="ctr">
            <a:solidFill>
              <a:srgbClr val="C00000"/>
            </a:solidFill>
            <a:prstDash val="solid"/>
            <a:round/>
            <a:headEnd type="none" w="med" len="med"/>
            <a:tailEnd type="none" w="med" len="med"/>
          </a:ln>
          <a:effectLst/>
        </p:spPr>
      </p:cxnSp>
      <p:cxnSp>
        <p:nvCxnSpPr>
          <p:cNvPr id="7" name="Conector recto 6">
            <a:extLst>
              <a:ext uri="{FF2B5EF4-FFF2-40B4-BE49-F238E27FC236}">
                <a16:creationId xmlns:a16="http://schemas.microsoft.com/office/drawing/2014/main" id="{85BBCD3B-5DA5-FB40-879B-0D1F5FEEEB35}"/>
              </a:ext>
            </a:extLst>
          </p:cNvPr>
          <p:cNvCxnSpPr>
            <a:cxnSpLocks/>
          </p:cNvCxnSpPr>
          <p:nvPr/>
        </p:nvCxnSpPr>
        <p:spPr bwMode="auto">
          <a:xfrm flipV="1">
            <a:off x="491705" y="5178356"/>
            <a:ext cx="5457646" cy="644106"/>
          </a:xfrm>
          <a:prstGeom prst="line">
            <a:avLst/>
          </a:prstGeom>
          <a:noFill/>
          <a:ln w="571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17278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output</a:t>
            </a:r>
          </a:p>
        </p:txBody>
      </p:sp>
      <p:sp>
        <p:nvSpPr>
          <p:cNvPr id="3" name="Marcador de contenido 2"/>
          <p:cNvSpPr>
            <a:spLocks noGrp="1"/>
          </p:cNvSpPr>
          <p:nvPr>
            <p:ph idx="1"/>
          </p:nvPr>
        </p:nvSpPr>
        <p:spPr/>
        <p:txBody>
          <a:bodyPr>
            <a:normAutofit/>
          </a:bodyPr>
          <a:lstStyle/>
          <a:p>
            <a:r>
              <a:rPr lang="es-ES" dirty="0" err="1"/>
              <a:t>paho-code:pietro</a:t>
            </a:r>
            <a:r>
              <a:rPr lang="es-ES" dirty="0"/>
              <a:t>$ </a:t>
            </a:r>
            <a:r>
              <a:rPr lang="es-ES" dirty="0" err="1"/>
              <a:t>python</a:t>
            </a:r>
            <a:r>
              <a:rPr lang="es-ES" dirty="0"/>
              <a:t> example1.py </a:t>
            </a:r>
          </a:p>
          <a:p>
            <a:r>
              <a:rPr lang="es-ES" dirty="0" err="1"/>
              <a:t>paho-code:pietro</a:t>
            </a:r>
            <a:r>
              <a:rPr lang="es-ES" dirty="0"/>
              <a:t>$ </a:t>
            </a:r>
          </a:p>
          <a:p>
            <a:endParaRPr lang="en-US" sz="160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52</a:t>
            </a:fld>
            <a:endParaRPr lang="en-US"/>
          </a:p>
        </p:txBody>
      </p:sp>
      <p:pic>
        <p:nvPicPr>
          <p:cNvPr id="5" name="Imagen 4">
            <a:extLst>
              <a:ext uri="{FF2B5EF4-FFF2-40B4-BE49-F238E27FC236}">
                <a16:creationId xmlns:a16="http://schemas.microsoft.com/office/drawing/2014/main" id="{095BD455-928D-1C46-B55A-EC7FB12EB112}"/>
              </a:ext>
            </a:extLst>
          </p:cNvPr>
          <p:cNvPicPr>
            <a:picLocks noChangeAspect="1"/>
          </p:cNvPicPr>
          <p:nvPr/>
        </p:nvPicPr>
        <p:blipFill>
          <a:blip r:embed="rId2"/>
          <a:stretch>
            <a:fillRect/>
          </a:stretch>
        </p:blipFill>
        <p:spPr>
          <a:xfrm>
            <a:off x="3299055" y="1776846"/>
            <a:ext cx="3369620" cy="3369620"/>
          </a:xfrm>
          <a:prstGeom prst="rect">
            <a:avLst/>
          </a:prstGeom>
        </p:spPr>
      </p:pic>
      <p:sp>
        <p:nvSpPr>
          <p:cNvPr id="6" name="CuadroTexto 5">
            <a:extLst>
              <a:ext uri="{FF2B5EF4-FFF2-40B4-BE49-F238E27FC236}">
                <a16:creationId xmlns:a16="http://schemas.microsoft.com/office/drawing/2014/main" id="{ADA869F8-57C6-0743-BB7A-2B9CA36201BA}"/>
              </a:ext>
            </a:extLst>
          </p:cNvPr>
          <p:cNvSpPr txBox="1"/>
          <p:nvPr/>
        </p:nvSpPr>
        <p:spPr>
          <a:xfrm>
            <a:off x="3484419" y="5625478"/>
            <a:ext cx="3437159" cy="523220"/>
          </a:xfrm>
          <a:prstGeom prst="rect">
            <a:avLst/>
          </a:prstGeom>
          <a:noFill/>
        </p:spPr>
        <p:txBody>
          <a:bodyPr wrap="none" rtlCol="0">
            <a:spAutoFit/>
          </a:bodyPr>
          <a:lstStyle/>
          <a:p>
            <a:r>
              <a:rPr lang="en-US" sz="2800" b="1" dirty="0">
                <a:solidFill>
                  <a:srgbClr val="C81C22"/>
                </a:solidFill>
              </a:rPr>
              <a:t>What happened??</a:t>
            </a:r>
          </a:p>
        </p:txBody>
      </p:sp>
    </p:spTree>
    <p:extLst>
      <p:ext uri="{BB962C8B-B14F-4D97-AF65-F5344CB8AC3E}">
        <p14:creationId xmlns:p14="http://schemas.microsoft.com/office/powerpoint/2010/main" val="129413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en-US" dirty="0"/>
              <a:t>Network loop</a:t>
            </a:r>
          </a:p>
        </p:txBody>
      </p:sp>
      <p:sp>
        <p:nvSpPr>
          <p:cNvPr id="5" name="Marcador de contenido 4"/>
          <p:cNvSpPr>
            <a:spLocks noGrp="1"/>
          </p:cNvSpPr>
          <p:nvPr>
            <p:ph idx="1"/>
          </p:nvPr>
        </p:nvSpPr>
        <p:spPr/>
        <p:txBody>
          <a:bodyPr>
            <a:normAutofit fontScale="77500" lnSpcReduction="20000"/>
          </a:bodyPr>
          <a:lstStyle/>
          <a:p>
            <a:pPr lvl="3"/>
            <a:r>
              <a:rPr lang="en-US" noProof="0" dirty="0"/>
              <a:t>loop(timeout=1.0) </a:t>
            </a:r>
          </a:p>
          <a:p>
            <a:pPr lvl="1"/>
            <a:r>
              <a:rPr lang="en-US" noProof="0" dirty="0"/>
              <a:t>Call regularly to process network events. This call waits in select() until the network socket is available for reading or writing, if appropriate, then handles the incoming/outgoing data. </a:t>
            </a:r>
          </a:p>
          <a:p>
            <a:pPr lvl="1"/>
            <a:r>
              <a:rPr lang="en-US" noProof="0" dirty="0"/>
              <a:t>This function </a:t>
            </a:r>
            <a:r>
              <a:rPr lang="en-US" b="1" noProof="0" dirty="0">
                <a:solidFill>
                  <a:srgbClr val="C00000"/>
                </a:solidFill>
              </a:rPr>
              <a:t>blocks</a:t>
            </a:r>
            <a:r>
              <a:rPr lang="en-US" noProof="0" dirty="0">
                <a:solidFill>
                  <a:srgbClr val="C00000"/>
                </a:solidFill>
              </a:rPr>
              <a:t> for up to </a:t>
            </a:r>
            <a:r>
              <a:rPr lang="en-US" b="1" noProof="0" dirty="0">
                <a:solidFill>
                  <a:srgbClr val="C00000"/>
                </a:solidFill>
                <a:latin typeface="Courier" charset="0"/>
                <a:ea typeface="Courier" charset="0"/>
                <a:cs typeface="Courier" charset="0"/>
              </a:rPr>
              <a:t>timeout</a:t>
            </a:r>
            <a:r>
              <a:rPr lang="en-US" noProof="0" dirty="0">
                <a:solidFill>
                  <a:srgbClr val="C00000"/>
                </a:solidFill>
              </a:rPr>
              <a:t> seconds</a:t>
            </a:r>
            <a:r>
              <a:rPr lang="en-US" noProof="0" dirty="0"/>
              <a:t>. </a:t>
            </a:r>
          </a:p>
          <a:p>
            <a:pPr lvl="1"/>
            <a:r>
              <a:rPr lang="en-US" noProof="0" dirty="0">
                <a:latin typeface="Courier" charset="0"/>
                <a:ea typeface="Courier" charset="0"/>
                <a:cs typeface="Courier" charset="0"/>
              </a:rPr>
              <a:t>timeout</a:t>
            </a:r>
            <a:r>
              <a:rPr lang="en-US" noProof="0" dirty="0"/>
              <a:t> must not exceed the </a:t>
            </a:r>
            <a:r>
              <a:rPr lang="en-US" noProof="0" dirty="0" err="1">
                <a:latin typeface="Courier" charset="0"/>
                <a:ea typeface="Courier" charset="0"/>
                <a:cs typeface="Courier" charset="0"/>
              </a:rPr>
              <a:t>keepalive</a:t>
            </a:r>
            <a:r>
              <a:rPr lang="en-US" noProof="0" dirty="0"/>
              <a:t> value for the client or your client will be regularly disconnected by the broker.</a:t>
            </a:r>
          </a:p>
          <a:p>
            <a:pPr lvl="1"/>
            <a:r>
              <a:rPr lang="en-US" b="1" noProof="0" dirty="0"/>
              <a:t>Better to use the following two methods</a:t>
            </a:r>
          </a:p>
          <a:p>
            <a:pPr lvl="1"/>
            <a:endParaRPr lang="en-US" noProof="0" dirty="0"/>
          </a:p>
          <a:p>
            <a:pPr lvl="3"/>
            <a:r>
              <a:rPr lang="en-US" noProof="0" dirty="0" err="1"/>
              <a:t>loop_start</a:t>
            </a:r>
            <a:r>
              <a:rPr lang="en-US" noProof="0" dirty="0"/>
              <a:t>() / </a:t>
            </a:r>
            <a:r>
              <a:rPr lang="en-US" noProof="0" dirty="0" err="1"/>
              <a:t>loop_stop</a:t>
            </a:r>
            <a:r>
              <a:rPr lang="en-US" noProof="0" dirty="0"/>
              <a:t>() </a:t>
            </a:r>
          </a:p>
          <a:p>
            <a:pPr lvl="1"/>
            <a:r>
              <a:rPr lang="en-US" noProof="0" dirty="0"/>
              <a:t>These functions implement a threaded interface to the network loop. </a:t>
            </a:r>
          </a:p>
          <a:p>
            <a:pPr lvl="1"/>
            <a:r>
              <a:rPr lang="en-US" noProof="0" dirty="0"/>
              <a:t>Calling </a:t>
            </a:r>
            <a:r>
              <a:rPr lang="en-US" noProof="0" dirty="0" err="1">
                <a:latin typeface="Courier" charset="0"/>
                <a:ea typeface="Courier" charset="0"/>
                <a:cs typeface="Courier" charset="0"/>
              </a:rPr>
              <a:t>loop_start</a:t>
            </a:r>
            <a:r>
              <a:rPr lang="en-US" noProof="0" dirty="0">
                <a:latin typeface="Courier" charset="0"/>
                <a:ea typeface="Courier" charset="0"/>
                <a:cs typeface="Courier" charset="0"/>
              </a:rPr>
              <a:t>() </a:t>
            </a:r>
            <a:r>
              <a:rPr lang="en-US" noProof="0" dirty="0"/>
              <a:t>once, before or after connect (), runs a thread in the background to call </a:t>
            </a:r>
            <a:r>
              <a:rPr lang="en-US" noProof="0" dirty="0">
                <a:latin typeface="Courier" charset="0"/>
                <a:ea typeface="Courier" charset="0"/>
                <a:cs typeface="Courier" charset="0"/>
              </a:rPr>
              <a:t>loop()</a:t>
            </a:r>
            <a:r>
              <a:rPr lang="en-US" noProof="0" dirty="0"/>
              <a:t> automatically. This frees up the main thread for other work that may be blocking. </a:t>
            </a:r>
          </a:p>
          <a:p>
            <a:pPr lvl="1"/>
            <a:r>
              <a:rPr lang="en-US" noProof="0" dirty="0"/>
              <a:t>This call also handles reconnecting to the broker.  For example:</a:t>
            </a:r>
          </a:p>
          <a:p>
            <a:pPr lvl="3"/>
            <a:r>
              <a:rPr lang="en-US" noProof="0" dirty="0"/>
              <a:t>	</a:t>
            </a:r>
            <a:r>
              <a:rPr lang="en-US" noProof="0" dirty="0" err="1">
                <a:solidFill>
                  <a:srgbClr val="0070C0"/>
                </a:solidFill>
              </a:rPr>
              <a:t>mqttc.connect</a:t>
            </a:r>
            <a:r>
              <a:rPr lang="en-US" noProof="0" dirty="0">
                <a:solidFill>
                  <a:srgbClr val="0070C0"/>
                </a:solidFill>
              </a:rPr>
              <a:t>("</a:t>
            </a:r>
            <a:r>
              <a:rPr lang="en-US" noProof="0" dirty="0" err="1">
                <a:solidFill>
                  <a:srgbClr val="0070C0"/>
                </a:solidFill>
              </a:rPr>
              <a:t>iot.eclipse.org</a:t>
            </a:r>
            <a:r>
              <a:rPr lang="en-US" noProof="0" dirty="0">
                <a:solidFill>
                  <a:srgbClr val="0070C0"/>
                </a:solidFill>
              </a:rPr>
              <a:t>") </a:t>
            </a:r>
          </a:p>
          <a:p>
            <a:pPr lvl="3"/>
            <a:r>
              <a:rPr lang="en-US" noProof="0" dirty="0">
                <a:solidFill>
                  <a:srgbClr val="0070C0"/>
                </a:solidFill>
              </a:rPr>
              <a:t>	</a:t>
            </a:r>
            <a:r>
              <a:rPr lang="en-US" noProof="0" dirty="0" err="1">
                <a:solidFill>
                  <a:srgbClr val="0070C0"/>
                </a:solidFill>
              </a:rPr>
              <a:t>mqttc.loop_start</a:t>
            </a:r>
            <a:r>
              <a:rPr lang="en-US" noProof="0" dirty="0">
                <a:solidFill>
                  <a:srgbClr val="0070C0"/>
                </a:solidFill>
              </a:rPr>
              <a:t>() </a:t>
            </a:r>
          </a:p>
          <a:p>
            <a:pPr lvl="3"/>
            <a:r>
              <a:rPr lang="en-US" noProof="0" dirty="0">
                <a:solidFill>
                  <a:srgbClr val="0070C0"/>
                </a:solidFill>
              </a:rPr>
              <a:t>	while True: </a:t>
            </a:r>
          </a:p>
          <a:p>
            <a:pPr lvl="3"/>
            <a:r>
              <a:rPr lang="en-US" noProof="0" dirty="0">
                <a:solidFill>
                  <a:srgbClr val="0070C0"/>
                </a:solidFill>
              </a:rPr>
              <a:t>	    temperature = </a:t>
            </a:r>
            <a:r>
              <a:rPr lang="en-US" noProof="0" dirty="0" err="1">
                <a:solidFill>
                  <a:srgbClr val="0070C0"/>
                </a:solidFill>
              </a:rPr>
              <a:t>sensor.</a:t>
            </a:r>
            <a:r>
              <a:rPr lang="en-US" b="1" noProof="0" dirty="0" err="1"/>
              <a:t>blocking_read</a:t>
            </a:r>
            <a:r>
              <a:rPr lang="en-US" noProof="0" dirty="0">
                <a:solidFill>
                  <a:srgbClr val="0070C0"/>
                </a:solidFill>
              </a:rPr>
              <a:t>() </a:t>
            </a:r>
          </a:p>
          <a:p>
            <a:pPr lvl="3"/>
            <a:r>
              <a:rPr lang="en-US" noProof="0" dirty="0">
                <a:solidFill>
                  <a:srgbClr val="0070C0"/>
                </a:solidFill>
              </a:rPr>
              <a:t> 	    </a:t>
            </a:r>
            <a:r>
              <a:rPr lang="en-US" noProof="0" dirty="0" err="1">
                <a:solidFill>
                  <a:srgbClr val="0070C0"/>
                </a:solidFill>
              </a:rPr>
              <a:t>mqttc.publish</a:t>
            </a:r>
            <a:r>
              <a:rPr lang="en-US" noProof="0" dirty="0">
                <a:solidFill>
                  <a:srgbClr val="0070C0"/>
                </a:solidFill>
              </a:rPr>
              <a:t>("</a:t>
            </a:r>
            <a:r>
              <a:rPr lang="en-US" noProof="0" dirty="0" err="1">
                <a:solidFill>
                  <a:srgbClr val="0070C0"/>
                </a:solidFill>
              </a:rPr>
              <a:t>paho</a:t>
            </a:r>
            <a:r>
              <a:rPr lang="en-US" noProof="0" dirty="0">
                <a:solidFill>
                  <a:srgbClr val="0070C0"/>
                </a:solidFill>
              </a:rPr>
              <a:t>/temperature", temperature) </a:t>
            </a:r>
            <a:endParaRPr lang="en-US" noProof="0" dirty="0"/>
          </a:p>
          <a:p>
            <a:pPr lvl="1"/>
            <a:r>
              <a:rPr lang="en-US" noProof="0" dirty="0"/>
              <a:t>Call </a:t>
            </a:r>
            <a:r>
              <a:rPr lang="en-US" noProof="0" dirty="0" err="1"/>
              <a:t>loop_stop</a:t>
            </a:r>
            <a:r>
              <a:rPr lang="en-US" noProof="0" dirty="0"/>
              <a:t>() to stop the background thread. </a:t>
            </a:r>
          </a:p>
          <a:p>
            <a:pPr lvl="3"/>
            <a:endParaRPr lang="en-US" noProof="0" dirty="0"/>
          </a:p>
          <a:p>
            <a:pPr lvl="3"/>
            <a:r>
              <a:rPr lang="en-US" noProof="0" dirty="0" err="1"/>
              <a:t>loop_forever</a:t>
            </a:r>
            <a:r>
              <a:rPr lang="en-US" noProof="0" dirty="0"/>
              <a:t>() </a:t>
            </a:r>
          </a:p>
          <a:p>
            <a:pPr lvl="1"/>
            <a:r>
              <a:rPr lang="en-US" noProof="0" dirty="0"/>
              <a:t>This is a </a:t>
            </a:r>
            <a:r>
              <a:rPr lang="en-US" b="1" noProof="0" dirty="0">
                <a:solidFill>
                  <a:srgbClr val="C00000"/>
                </a:solidFill>
              </a:rPr>
              <a:t>blocking</a:t>
            </a:r>
            <a:r>
              <a:rPr lang="en-US" noProof="0" dirty="0"/>
              <a:t> form of the network loop and will not return until the client calls </a:t>
            </a:r>
            <a:r>
              <a:rPr lang="en-US" noProof="0" dirty="0">
                <a:latin typeface="Courier" charset="0"/>
                <a:ea typeface="Courier" charset="0"/>
                <a:cs typeface="Courier" charset="0"/>
              </a:rPr>
              <a:t>disconnect()</a:t>
            </a:r>
            <a:r>
              <a:rPr lang="en-US" noProof="0" dirty="0"/>
              <a:t>. It automatically handles reconnecting.</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53</a:t>
            </a:fld>
            <a:endParaRPr lang="en-US"/>
          </a:p>
        </p:txBody>
      </p:sp>
    </p:spTree>
    <p:extLst>
      <p:ext uri="{BB962C8B-B14F-4D97-AF65-F5344CB8AC3E}">
        <p14:creationId xmlns:p14="http://schemas.microsoft.com/office/powerpoint/2010/main" val="603765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2: subscriber with </a:t>
            </a:r>
            <a:r>
              <a:rPr lang="en-US" noProof="0" dirty="0">
                <a:latin typeface="Courier" charset="0"/>
                <a:ea typeface="Courier" charset="0"/>
                <a:cs typeface="Courier" charset="0"/>
              </a:rPr>
              <a:t>loop</a:t>
            </a:r>
          </a:p>
        </p:txBody>
      </p:sp>
      <p:sp>
        <p:nvSpPr>
          <p:cNvPr id="3" name="Marcador de contenido 2"/>
          <p:cNvSpPr>
            <a:spLocks noGrp="1"/>
          </p:cNvSpPr>
          <p:nvPr>
            <p:ph idx="1"/>
          </p:nvPr>
        </p:nvSpPr>
        <p:spPr/>
        <p:txBody>
          <a:bodyPr>
            <a:normAutofit lnSpcReduction="10000"/>
          </a:bodyPr>
          <a:lstStyle/>
          <a:p>
            <a:r>
              <a:rPr lang="es-ES" sz="900" dirty="0"/>
              <a:t># File: example2.py</a:t>
            </a:r>
          </a:p>
          <a:p>
            <a:r>
              <a:rPr lang="es-ES" sz="900" dirty="0"/>
              <a:t> </a:t>
            </a:r>
          </a:p>
          <a:p>
            <a:r>
              <a:rPr lang="es-ES" sz="900" dirty="0" err="1"/>
              <a:t>import</a:t>
            </a:r>
            <a:r>
              <a:rPr lang="es-ES" sz="900" dirty="0"/>
              <a:t> </a:t>
            </a:r>
            <a:r>
              <a:rPr lang="es-ES" sz="900" dirty="0" err="1"/>
              <a:t>sys</a:t>
            </a:r>
            <a:endParaRPr lang="es-ES" sz="900" dirty="0"/>
          </a:p>
          <a:p>
            <a:r>
              <a:rPr lang="es-ES" sz="900" dirty="0" err="1"/>
              <a:t>import</a:t>
            </a:r>
            <a:r>
              <a:rPr lang="es-ES" sz="900" dirty="0"/>
              <a:t> time</a:t>
            </a:r>
          </a:p>
          <a:p>
            <a:r>
              <a:rPr lang="es-ES" sz="900" dirty="0"/>
              <a:t> </a:t>
            </a:r>
          </a:p>
          <a:p>
            <a:r>
              <a:rPr lang="es-ES" sz="900" dirty="0" err="1"/>
              <a:t>import</a:t>
            </a:r>
            <a:r>
              <a:rPr lang="es-ES" sz="900" dirty="0"/>
              <a:t> </a:t>
            </a:r>
            <a:r>
              <a:rPr lang="es-ES" sz="900" dirty="0" err="1"/>
              <a:t>paho.mqtt.client</a:t>
            </a:r>
            <a:r>
              <a:rPr lang="es-ES" sz="900" dirty="0"/>
              <a:t> as </a:t>
            </a:r>
            <a:r>
              <a:rPr lang="es-ES" sz="900" dirty="0" err="1"/>
              <a:t>mqtt</a:t>
            </a:r>
            <a:endParaRPr lang="es-ES" sz="900" dirty="0"/>
          </a:p>
          <a:p>
            <a:r>
              <a:rPr lang="es-ES" sz="900" dirty="0"/>
              <a:t> </a:t>
            </a:r>
          </a:p>
          <a:p>
            <a:r>
              <a:rPr lang="es-ES" sz="900" dirty="0"/>
              <a:t>THE_BROKER = "</a:t>
            </a:r>
            <a:r>
              <a:rPr lang="es-ES" sz="900" dirty="0" err="1"/>
              <a:t>test.mosquitto.org</a:t>
            </a:r>
            <a:r>
              <a:rPr lang="es-ES" sz="900" dirty="0"/>
              <a:t>"</a:t>
            </a:r>
          </a:p>
          <a:p>
            <a:r>
              <a:rPr lang="es-ES" sz="900" dirty="0"/>
              <a:t>THE_TOPIC = "$SYS/</a:t>
            </a:r>
            <a:r>
              <a:rPr lang="es-ES" sz="900" dirty="0" err="1"/>
              <a:t>broker</a:t>
            </a:r>
            <a:r>
              <a:rPr lang="es-ES" sz="900" dirty="0"/>
              <a:t>/load/bytes/#"</a:t>
            </a:r>
          </a:p>
          <a:p>
            <a:r>
              <a:rPr lang="es-ES" sz="900" dirty="0"/>
              <a:t> </a:t>
            </a:r>
          </a:p>
          <a:p>
            <a:r>
              <a:rPr lang="es-ES" sz="900" b="1" dirty="0" err="1"/>
              <a:t>def</a:t>
            </a:r>
            <a:r>
              <a:rPr lang="es-ES" sz="900" b="1" dirty="0"/>
              <a:t> </a:t>
            </a:r>
            <a:r>
              <a:rPr lang="es-ES" sz="900" b="1" dirty="0" err="1"/>
              <a:t>on_connect</a:t>
            </a:r>
            <a:r>
              <a:rPr lang="es-ES" sz="900" b="1" dirty="0"/>
              <a:t>(</a:t>
            </a:r>
            <a:r>
              <a:rPr lang="es-ES" sz="900" b="1" dirty="0" err="1"/>
              <a:t>mqttc</a:t>
            </a:r>
            <a:r>
              <a:rPr lang="es-ES" sz="900" b="1" dirty="0"/>
              <a:t>, </a:t>
            </a:r>
            <a:r>
              <a:rPr lang="es-ES" sz="900" b="1" dirty="0" err="1"/>
              <a:t>obj</a:t>
            </a:r>
            <a:r>
              <a:rPr lang="es-ES" sz="900" b="1" dirty="0"/>
              <a:t>, </a:t>
            </a:r>
            <a:r>
              <a:rPr lang="es-ES" sz="900" b="1" dirty="0" err="1"/>
              <a:t>flags</a:t>
            </a:r>
            <a:r>
              <a:rPr lang="es-ES" sz="900" b="1" dirty="0"/>
              <a:t>, </a:t>
            </a:r>
            <a:r>
              <a:rPr lang="es-ES" sz="900" b="1" dirty="0" err="1"/>
              <a:t>rc</a:t>
            </a:r>
            <a:r>
              <a:rPr lang="es-ES" sz="900" b="1" dirty="0"/>
              <a:t>):</a:t>
            </a:r>
          </a:p>
          <a:p>
            <a:r>
              <a:rPr lang="es-ES" sz="900" dirty="0"/>
              <a:t>    </a:t>
            </a:r>
            <a:r>
              <a:rPr lang="es-ES" sz="900" dirty="0" err="1"/>
              <a:t>print</a:t>
            </a:r>
            <a:r>
              <a:rPr lang="es-ES" sz="900" dirty="0"/>
              <a:t>("</a:t>
            </a:r>
            <a:r>
              <a:rPr lang="es-ES" sz="900" dirty="0" err="1"/>
              <a:t>Connected</a:t>
            </a:r>
            <a:r>
              <a:rPr lang="es-ES" sz="900" dirty="0"/>
              <a:t> to ", </a:t>
            </a:r>
            <a:r>
              <a:rPr lang="es-ES" sz="900" dirty="0" err="1"/>
              <a:t>mqttc</a:t>
            </a:r>
            <a:r>
              <a:rPr lang="es-ES" sz="900" dirty="0"/>
              <a:t>._host, "</a:t>
            </a:r>
            <a:r>
              <a:rPr lang="es-ES" sz="900" dirty="0" err="1"/>
              <a:t>port</a:t>
            </a:r>
            <a:r>
              <a:rPr lang="es-ES" sz="900" dirty="0"/>
              <a:t>: ", </a:t>
            </a:r>
            <a:r>
              <a:rPr lang="es-ES" sz="900" dirty="0" err="1"/>
              <a:t>mqttc</a:t>
            </a:r>
            <a:r>
              <a:rPr lang="es-ES" sz="900" dirty="0"/>
              <a:t>._</a:t>
            </a:r>
            <a:r>
              <a:rPr lang="es-ES" sz="900" dirty="0" err="1"/>
              <a:t>port</a:t>
            </a:r>
            <a:r>
              <a:rPr lang="es-ES" sz="900" dirty="0"/>
              <a:t>)</a:t>
            </a:r>
          </a:p>
          <a:p>
            <a:r>
              <a:rPr lang="es-ES" sz="900" dirty="0"/>
              <a:t>    </a:t>
            </a:r>
            <a:r>
              <a:rPr lang="es-ES" sz="900" dirty="0" err="1"/>
              <a:t>mqttc.subscribe</a:t>
            </a:r>
            <a:r>
              <a:rPr lang="es-ES" sz="900" dirty="0"/>
              <a:t>(THE_TOPIC, 0)</a:t>
            </a:r>
          </a:p>
          <a:p>
            <a:r>
              <a:rPr lang="es-ES" sz="900" dirty="0"/>
              <a:t> </a:t>
            </a:r>
          </a:p>
          <a:p>
            <a:r>
              <a:rPr lang="es-ES" sz="900" b="1" dirty="0" err="1"/>
              <a:t>def</a:t>
            </a:r>
            <a:r>
              <a:rPr lang="es-ES" sz="900" b="1" dirty="0"/>
              <a:t> </a:t>
            </a:r>
            <a:r>
              <a:rPr lang="es-ES" sz="900" b="1" dirty="0" err="1"/>
              <a:t>on_message</a:t>
            </a:r>
            <a:r>
              <a:rPr lang="es-ES" sz="900" b="1" dirty="0"/>
              <a:t>(</a:t>
            </a:r>
            <a:r>
              <a:rPr lang="es-ES" sz="900" b="1" dirty="0" err="1"/>
              <a:t>mqttc</a:t>
            </a:r>
            <a:r>
              <a:rPr lang="es-ES" sz="900" b="1" dirty="0"/>
              <a:t>, </a:t>
            </a:r>
            <a:r>
              <a:rPr lang="es-ES" sz="900" b="1" dirty="0" err="1"/>
              <a:t>obj</a:t>
            </a:r>
            <a:r>
              <a:rPr lang="es-ES" sz="900" b="1" dirty="0"/>
              <a:t>, </a:t>
            </a:r>
            <a:r>
              <a:rPr lang="es-ES" sz="900" b="1" dirty="0" err="1"/>
              <a:t>msg</a:t>
            </a:r>
            <a:r>
              <a:rPr lang="es-ES" sz="900" b="1" dirty="0"/>
              <a:t>):</a:t>
            </a:r>
          </a:p>
          <a:p>
            <a:r>
              <a:rPr lang="es-ES" sz="900" dirty="0"/>
              <a:t>    </a:t>
            </a:r>
            <a:r>
              <a:rPr lang="es-ES" sz="900" dirty="0" err="1"/>
              <a:t>print</a:t>
            </a:r>
            <a:r>
              <a:rPr lang="es-ES" sz="900" dirty="0"/>
              <a:t>("</a:t>
            </a:r>
            <a:r>
              <a:rPr lang="es-ES" sz="900" dirty="0" err="1"/>
              <a:t>Received</a:t>
            </a:r>
            <a:r>
              <a:rPr lang="es-ES" sz="900" dirty="0"/>
              <a:t> ", </a:t>
            </a:r>
            <a:r>
              <a:rPr lang="es-ES" sz="900" dirty="0" err="1"/>
              <a:t>msg.payload</a:t>
            </a:r>
            <a:r>
              <a:rPr lang="es-ES" sz="900" dirty="0"/>
              <a:t>, "</a:t>
            </a:r>
            <a:r>
              <a:rPr lang="es-ES" sz="900" dirty="0" err="1"/>
              <a:t>with</a:t>
            </a:r>
            <a:r>
              <a:rPr lang="es-ES" sz="900" dirty="0"/>
              <a:t> </a:t>
            </a:r>
            <a:r>
              <a:rPr lang="es-ES" sz="900" dirty="0" err="1"/>
              <a:t>topic</a:t>
            </a:r>
            <a:r>
              <a:rPr lang="es-ES" sz="900" dirty="0"/>
              <a:t> ", </a:t>
            </a:r>
            <a:r>
              <a:rPr lang="es-ES" sz="900" dirty="0" err="1"/>
              <a:t>msg.topic</a:t>
            </a:r>
            <a:r>
              <a:rPr lang="es-ES" sz="900" dirty="0"/>
              <a:t>)</a:t>
            </a:r>
          </a:p>
          <a:p>
            <a:r>
              <a:rPr lang="es-ES" sz="900" dirty="0"/>
              <a:t> </a:t>
            </a:r>
          </a:p>
          <a:p>
            <a:r>
              <a:rPr lang="es-ES" sz="900" b="1" dirty="0" err="1"/>
              <a:t>def</a:t>
            </a:r>
            <a:r>
              <a:rPr lang="es-ES" sz="900" b="1" dirty="0"/>
              <a:t> </a:t>
            </a:r>
            <a:r>
              <a:rPr lang="es-ES" sz="900" b="1" dirty="0" err="1"/>
              <a:t>on_publish</a:t>
            </a:r>
            <a:r>
              <a:rPr lang="es-ES" sz="900" b="1" dirty="0"/>
              <a:t>(</a:t>
            </a:r>
            <a:r>
              <a:rPr lang="es-ES" sz="900" b="1" dirty="0" err="1"/>
              <a:t>mqttc</a:t>
            </a:r>
            <a:r>
              <a:rPr lang="es-ES" sz="900" b="1" dirty="0"/>
              <a:t>, </a:t>
            </a:r>
            <a:r>
              <a:rPr lang="es-ES" sz="900" b="1" dirty="0" err="1"/>
              <a:t>obj</a:t>
            </a:r>
            <a:r>
              <a:rPr lang="es-ES" sz="900" b="1" dirty="0"/>
              <a:t>, </a:t>
            </a:r>
            <a:r>
              <a:rPr lang="es-ES" sz="900" b="1" dirty="0" err="1"/>
              <a:t>mid</a:t>
            </a:r>
            <a:r>
              <a:rPr lang="es-ES" sz="900" b="1" dirty="0"/>
              <a:t>):</a:t>
            </a:r>
          </a:p>
          <a:p>
            <a:r>
              <a:rPr lang="es-ES" sz="900" dirty="0"/>
              <a:t>    </a:t>
            </a:r>
            <a:r>
              <a:rPr lang="es-ES" sz="900" dirty="0" err="1"/>
              <a:t>print</a:t>
            </a:r>
            <a:r>
              <a:rPr lang="es-ES" sz="900" dirty="0"/>
              <a:t>("</a:t>
            </a:r>
            <a:r>
              <a:rPr lang="es-ES" sz="900" dirty="0" err="1"/>
              <a:t>mid</a:t>
            </a:r>
            <a:r>
              <a:rPr lang="es-ES" sz="900" dirty="0"/>
              <a:t>: ", </a:t>
            </a:r>
            <a:r>
              <a:rPr lang="es-ES" sz="900" dirty="0" err="1"/>
              <a:t>mid</a:t>
            </a:r>
            <a:r>
              <a:rPr lang="es-ES" sz="900" dirty="0"/>
              <a:t>)</a:t>
            </a:r>
          </a:p>
          <a:p>
            <a:r>
              <a:rPr lang="es-ES" sz="900" dirty="0"/>
              <a:t> </a:t>
            </a:r>
          </a:p>
          <a:p>
            <a:r>
              <a:rPr lang="es-ES" sz="900" b="1" dirty="0" err="1"/>
              <a:t>def</a:t>
            </a:r>
            <a:r>
              <a:rPr lang="es-ES" sz="900" b="1" dirty="0"/>
              <a:t> </a:t>
            </a:r>
            <a:r>
              <a:rPr lang="es-ES" sz="900" b="1" dirty="0" err="1"/>
              <a:t>on_subscribe</a:t>
            </a:r>
            <a:r>
              <a:rPr lang="es-ES" sz="900" b="1" dirty="0"/>
              <a:t>(</a:t>
            </a:r>
            <a:r>
              <a:rPr lang="es-ES" sz="900" b="1" dirty="0" err="1"/>
              <a:t>mqttc</a:t>
            </a:r>
            <a:r>
              <a:rPr lang="es-ES" sz="900" b="1" dirty="0"/>
              <a:t>, </a:t>
            </a:r>
            <a:r>
              <a:rPr lang="es-ES" sz="900" b="1" dirty="0" err="1"/>
              <a:t>obj</a:t>
            </a:r>
            <a:r>
              <a:rPr lang="es-ES" sz="900" b="1" dirty="0"/>
              <a:t>, </a:t>
            </a:r>
            <a:r>
              <a:rPr lang="es-ES" sz="900" b="1" dirty="0" err="1"/>
              <a:t>mid</a:t>
            </a:r>
            <a:r>
              <a:rPr lang="es-ES" sz="900" b="1" dirty="0"/>
              <a:t>, </a:t>
            </a:r>
            <a:r>
              <a:rPr lang="es-ES" sz="900" b="1" dirty="0" err="1"/>
              <a:t>granted_qos</a:t>
            </a:r>
            <a:r>
              <a:rPr lang="es-ES" sz="900" b="1" dirty="0"/>
              <a:t>):</a:t>
            </a:r>
          </a:p>
          <a:p>
            <a:r>
              <a:rPr lang="es-ES" sz="900" dirty="0"/>
              <a:t>    </a:t>
            </a:r>
            <a:r>
              <a:rPr lang="es-ES" sz="900" dirty="0" err="1"/>
              <a:t>print</a:t>
            </a:r>
            <a:r>
              <a:rPr lang="es-ES" sz="900" dirty="0"/>
              <a:t>("</a:t>
            </a:r>
            <a:r>
              <a:rPr lang="es-ES" sz="900" dirty="0" err="1"/>
              <a:t>Subscribed</a:t>
            </a:r>
            <a:r>
              <a:rPr lang="es-ES" sz="900" dirty="0"/>
              <a:t>: ", </a:t>
            </a:r>
            <a:r>
              <a:rPr lang="es-ES" sz="900" dirty="0" err="1"/>
              <a:t>mid</a:t>
            </a:r>
            <a:r>
              <a:rPr lang="es-ES" sz="900" dirty="0"/>
              <a:t>, "</a:t>
            </a:r>
            <a:r>
              <a:rPr lang="es-ES" sz="900" dirty="0" err="1"/>
              <a:t>granted</a:t>
            </a:r>
            <a:r>
              <a:rPr lang="es-ES" sz="900" dirty="0"/>
              <a:t> </a:t>
            </a:r>
            <a:r>
              <a:rPr lang="es-ES" sz="900" dirty="0" err="1"/>
              <a:t>QoS</a:t>
            </a:r>
            <a:r>
              <a:rPr lang="es-ES" sz="900" dirty="0"/>
              <a:t>: ", </a:t>
            </a:r>
            <a:r>
              <a:rPr lang="es-ES" sz="900" dirty="0" err="1"/>
              <a:t>granted_qos</a:t>
            </a:r>
            <a:r>
              <a:rPr lang="es-ES" sz="900" dirty="0"/>
              <a:t>)</a:t>
            </a:r>
          </a:p>
          <a:p>
            <a:r>
              <a:rPr lang="es-ES" sz="900" dirty="0"/>
              <a:t> </a:t>
            </a:r>
          </a:p>
          <a:p>
            <a:r>
              <a:rPr lang="es-ES" sz="900" dirty="0" err="1"/>
              <a:t>mqttc</a:t>
            </a:r>
            <a:r>
              <a:rPr lang="es-ES" sz="900" dirty="0"/>
              <a:t> = </a:t>
            </a:r>
            <a:r>
              <a:rPr lang="es-ES" sz="900" dirty="0" err="1"/>
              <a:t>mqtt.Client</a:t>
            </a:r>
            <a:r>
              <a:rPr lang="es-ES" sz="900" dirty="0"/>
              <a:t>()</a:t>
            </a:r>
          </a:p>
          <a:p>
            <a:r>
              <a:rPr lang="es-ES" sz="900" dirty="0" err="1"/>
              <a:t>mqttc.on_message</a:t>
            </a:r>
            <a:r>
              <a:rPr lang="es-ES" sz="900" dirty="0"/>
              <a:t> = </a:t>
            </a:r>
            <a:r>
              <a:rPr lang="es-ES" sz="900" dirty="0" err="1"/>
              <a:t>on_message</a:t>
            </a:r>
            <a:endParaRPr lang="es-ES" sz="900" dirty="0"/>
          </a:p>
          <a:p>
            <a:r>
              <a:rPr lang="es-ES" sz="900" dirty="0" err="1"/>
              <a:t>mqttc.on_connect</a:t>
            </a:r>
            <a:r>
              <a:rPr lang="es-ES" sz="900" dirty="0"/>
              <a:t> = </a:t>
            </a:r>
            <a:r>
              <a:rPr lang="es-ES" sz="900" dirty="0" err="1"/>
              <a:t>on_connect</a:t>
            </a:r>
            <a:endParaRPr lang="es-ES" sz="900" dirty="0"/>
          </a:p>
          <a:p>
            <a:r>
              <a:rPr lang="es-ES" sz="900" dirty="0" err="1"/>
              <a:t>mqttc.on_publish</a:t>
            </a:r>
            <a:r>
              <a:rPr lang="es-ES" sz="900" dirty="0"/>
              <a:t> = </a:t>
            </a:r>
            <a:r>
              <a:rPr lang="es-ES" sz="900" dirty="0" err="1"/>
              <a:t>on_publish</a:t>
            </a:r>
            <a:endParaRPr lang="es-ES" sz="900" dirty="0"/>
          </a:p>
          <a:p>
            <a:r>
              <a:rPr lang="es-ES" sz="900" dirty="0" err="1"/>
              <a:t>mqttc.on_subscribe</a:t>
            </a:r>
            <a:r>
              <a:rPr lang="es-ES" sz="900" dirty="0"/>
              <a:t> = </a:t>
            </a:r>
            <a:r>
              <a:rPr lang="es-ES" sz="900" dirty="0" err="1"/>
              <a:t>on_subscribe</a:t>
            </a:r>
            <a:endParaRPr lang="es-ES" sz="900" dirty="0"/>
          </a:p>
          <a:p>
            <a:r>
              <a:rPr lang="es-ES" sz="900" dirty="0"/>
              <a:t> </a:t>
            </a:r>
          </a:p>
          <a:p>
            <a:r>
              <a:rPr lang="es-ES" sz="1200" b="1" dirty="0" err="1">
                <a:solidFill>
                  <a:srgbClr val="004FBA"/>
                </a:solidFill>
              </a:rPr>
              <a:t>mqttc.connect</a:t>
            </a:r>
            <a:r>
              <a:rPr lang="es-ES" sz="1200" b="1" dirty="0">
                <a:solidFill>
                  <a:srgbClr val="004FBA"/>
                </a:solidFill>
              </a:rPr>
              <a:t>(THE_BROKER, </a:t>
            </a:r>
            <a:r>
              <a:rPr lang="es-ES" sz="1200" b="1" dirty="0" err="1">
                <a:solidFill>
                  <a:srgbClr val="004FBA"/>
                </a:solidFill>
              </a:rPr>
              <a:t>keepalive</a:t>
            </a:r>
            <a:r>
              <a:rPr lang="es-ES" sz="1200" b="1" dirty="0">
                <a:solidFill>
                  <a:srgbClr val="004FBA"/>
                </a:solidFill>
              </a:rPr>
              <a:t>=60)</a:t>
            </a:r>
          </a:p>
          <a:p>
            <a:r>
              <a:rPr lang="es-ES" sz="1200" b="1" dirty="0">
                <a:solidFill>
                  <a:srgbClr val="004FBA"/>
                </a:solidFill>
              </a:rPr>
              <a:t> </a:t>
            </a:r>
          </a:p>
          <a:p>
            <a:r>
              <a:rPr lang="es-ES" sz="1200" b="1" dirty="0" err="1">
                <a:solidFill>
                  <a:srgbClr val="004FBA"/>
                </a:solidFill>
              </a:rPr>
              <a:t>while</a:t>
            </a:r>
            <a:r>
              <a:rPr lang="es-ES" sz="1200" b="1" dirty="0">
                <a:solidFill>
                  <a:srgbClr val="004FBA"/>
                </a:solidFill>
              </a:rPr>
              <a:t> True:</a:t>
            </a:r>
          </a:p>
          <a:p>
            <a:r>
              <a:rPr lang="es-ES" sz="1200" b="1" dirty="0">
                <a:solidFill>
                  <a:srgbClr val="004FBA"/>
                </a:solidFill>
              </a:rPr>
              <a:t>    </a:t>
            </a:r>
            <a:r>
              <a:rPr lang="es-ES" sz="1200" b="1" dirty="0" err="1">
                <a:solidFill>
                  <a:srgbClr val="004FBA"/>
                </a:solidFill>
              </a:rPr>
              <a:t>mqttc.loop</a:t>
            </a:r>
            <a:r>
              <a:rPr lang="es-ES" sz="1200" b="1" dirty="0">
                <a:solidFill>
                  <a:srgbClr val="004FBA"/>
                </a:solidFill>
              </a:rPr>
              <a:t>()</a:t>
            </a:r>
          </a:p>
          <a:p>
            <a:r>
              <a:rPr lang="en-US" sz="900" b="1" noProof="0" dirty="0">
                <a:solidFill>
                  <a:srgbClr val="004FBA"/>
                </a:solidFill>
              </a:rPr>
              <a:t> </a:t>
            </a:r>
            <a:endParaRPr lang="en-US" sz="800" b="1" noProof="0" dirty="0">
              <a:solidFill>
                <a:srgbClr val="004FBA"/>
              </a:solidFill>
            </a:endParaRPr>
          </a:p>
        </p:txBody>
      </p:sp>
      <p:sp>
        <p:nvSpPr>
          <p:cNvPr id="4" name="Segnaposto numero diapositiva 3"/>
          <p:cNvSpPr>
            <a:spLocks noGrp="1"/>
          </p:cNvSpPr>
          <p:nvPr>
            <p:ph type="sldNum" sz="quarter" idx="10"/>
          </p:nvPr>
        </p:nvSpPr>
        <p:spPr/>
        <p:txBody>
          <a:bodyPr/>
          <a:lstStyle/>
          <a:p>
            <a:fld id="{BA658625-7B0B-EB4B-9306-964DC7C89793}" type="slidenum">
              <a:rPr lang="en-US" smtClean="0"/>
              <a:t>54</a:t>
            </a:fld>
            <a:endParaRPr lang="en-US"/>
          </a:p>
        </p:txBody>
      </p:sp>
      <p:sp>
        <p:nvSpPr>
          <p:cNvPr id="5" name="Rectángulo 4"/>
          <p:cNvSpPr/>
          <p:nvPr/>
        </p:nvSpPr>
        <p:spPr>
          <a:xfrm>
            <a:off x="4759156" y="2107257"/>
            <a:ext cx="4798976"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000" b="1" dirty="0" err="1">
                <a:solidFill>
                  <a:srgbClr val="004FBA"/>
                </a:solidFill>
                <a:latin typeface="Arial" panose="020B0604020202020204" pitchFamily="34" charset="0"/>
                <a:cs typeface="Arial" panose="020B0604020202020204" pitchFamily="34" charset="0"/>
              </a:rPr>
              <a:t>paho-code:pietro</a:t>
            </a:r>
            <a:r>
              <a:rPr lang="es-ES" sz="1000" b="1" dirty="0">
                <a:solidFill>
                  <a:srgbClr val="004FBA"/>
                </a:solidFill>
                <a:latin typeface="Arial" panose="020B0604020202020204" pitchFamily="34" charset="0"/>
                <a:cs typeface="Arial" panose="020B0604020202020204" pitchFamily="34" charset="0"/>
              </a:rPr>
              <a:t>$ </a:t>
            </a:r>
            <a:r>
              <a:rPr lang="es-ES" sz="1000" b="1" dirty="0" err="1">
                <a:solidFill>
                  <a:srgbClr val="004FBA"/>
                </a:solidFill>
                <a:latin typeface="Arial" panose="020B0604020202020204" pitchFamily="34" charset="0"/>
                <a:cs typeface="Arial" panose="020B0604020202020204" pitchFamily="34" charset="0"/>
              </a:rPr>
              <a:t>python</a:t>
            </a:r>
            <a:r>
              <a:rPr lang="es-ES" sz="1000" b="1" dirty="0">
                <a:solidFill>
                  <a:srgbClr val="004FBA"/>
                </a:solidFill>
                <a:latin typeface="Arial" panose="020B0604020202020204" pitchFamily="34" charset="0"/>
                <a:cs typeface="Arial" panose="020B0604020202020204" pitchFamily="34" charset="0"/>
              </a:rPr>
              <a:t> example2.py </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Connected</a:t>
            </a:r>
            <a:r>
              <a:rPr lang="es-ES" sz="1000" dirty="0">
                <a:latin typeface="Arial" panose="020B0604020202020204" pitchFamily="34" charset="0"/>
                <a:cs typeface="Arial" panose="020B0604020202020204" pitchFamily="34" charset="0"/>
              </a:rPr>
              <a:t> to ', '</a:t>
            </a:r>
            <a:r>
              <a:rPr lang="es-ES" sz="1000" dirty="0" err="1">
                <a:latin typeface="Arial" panose="020B0604020202020204" pitchFamily="34" charset="0"/>
                <a:cs typeface="Arial" panose="020B0604020202020204" pitchFamily="34" charset="0"/>
              </a:rPr>
              <a:t>test.mosquitto.org</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port</a:t>
            </a:r>
            <a:r>
              <a:rPr lang="es-ES" sz="1000" dirty="0">
                <a:latin typeface="Arial" panose="020B0604020202020204" pitchFamily="34" charset="0"/>
                <a:cs typeface="Arial" panose="020B0604020202020204" pitchFamily="34" charset="0"/>
              </a:rPr>
              <a:t>: ', 1883)</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Subscribed</a:t>
            </a:r>
            <a:r>
              <a:rPr lang="es-ES" sz="1000" dirty="0">
                <a:latin typeface="Arial" panose="020B0604020202020204" pitchFamily="34" charset="0"/>
                <a:cs typeface="Arial" panose="020B0604020202020204" pitchFamily="34" charset="0"/>
              </a:rPr>
              <a:t>: ', 1, '</a:t>
            </a:r>
            <a:r>
              <a:rPr lang="es-ES" sz="1000" dirty="0" err="1">
                <a:latin typeface="Arial" panose="020B0604020202020204" pitchFamily="34" charset="0"/>
                <a:cs typeface="Arial" panose="020B0604020202020204" pitchFamily="34" charset="0"/>
              </a:rPr>
              <a:t>granted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QoS</a:t>
            </a:r>
            <a:r>
              <a:rPr lang="es-ES" sz="1000" dirty="0">
                <a:latin typeface="Arial" panose="020B0604020202020204" pitchFamily="34" charset="0"/>
                <a:cs typeface="Arial" panose="020B0604020202020204" pitchFamily="34" charset="0"/>
              </a:rPr>
              <a:t>: ', (0,))</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'715859.78',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'549040.48',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'510392.06',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'2398616.64',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'2188642.61',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'2352494.70',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'667690.21',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'2674456.74',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'544693.38',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'2255488.19',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'509394.77',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'2373058.99',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/15min')</a:t>
            </a:r>
          </a:p>
          <a:p>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237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3: subscriber with </a:t>
            </a:r>
            <a:r>
              <a:rPr lang="en-US" noProof="0" dirty="0" err="1">
                <a:latin typeface="Courier" charset="0"/>
                <a:ea typeface="Courier" charset="0"/>
                <a:cs typeface="Courier" charset="0"/>
              </a:rPr>
              <a:t>loop_start</a:t>
            </a:r>
            <a:r>
              <a:rPr lang="en-US" noProof="0" dirty="0">
                <a:latin typeface="Courier" charset="0"/>
                <a:ea typeface="Courier" charset="0"/>
                <a:cs typeface="Courier" charset="0"/>
              </a:rPr>
              <a:t>/</a:t>
            </a:r>
            <a:r>
              <a:rPr lang="en-US" noProof="0" dirty="0" err="1">
                <a:latin typeface="Courier" charset="0"/>
                <a:ea typeface="Courier" charset="0"/>
                <a:cs typeface="Courier" charset="0"/>
              </a:rPr>
              <a:t>loop_stop</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55000" lnSpcReduction="20000"/>
          </a:bodyPr>
          <a:lstStyle/>
          <a:p>
            <a:r>
              <a:rPr lang="en-US" dirty="0"/>
              <a:t># File: example3.py</a:t>
            </a:r>
            <a:endParaRPr lang="es-ES" dirty="0"/>
          </a:p>
          <a:p>
            <a:r>
              <a:rPr lang="en-US" dirty="0"/>
              <a:t> </a:t>
            </a:r>
            <a:endParaRPr lang="es-ES" dirty="0"/>
          </a:p>
          <a:p>
            <a:r>
              <a:rPr lang="es-ES" dirty="0" err="1"/>
              <a:t>import</a:t>
            </a:r>
            <a:r>
              <a:rPr lang="es-ES" dirty="0"/>
              <a:t> </a:t>
            </a:r>
            <a:r>
              <a:rPr lang="es-ES" dirty="0" err="1"/>
              <a:t>sys</a:t>
            </a:r>
            <a:endParaRPr lang="es-ES" dirty="0"/>
          </a:p>
          <a:p>
            <a:r>
              <a:rPr lang="es-ES" dirty="0" err="1"/>
              <a:t>import</a:t>
            </a:r>
            <a:r>
              <a:rPr lang="es-ES" dirty="0"/>
              <a:t> time</a:t>
            </a:r>
          </a:p>
          <a:p>
            <a:r>
              <a:rPr lang="es-ES" dirty="0"/>
              <a:t> </a:t>
            </a:r>
          </a:p>
          <a:p>
            <a:r>
              <a:rPr lang="es-ES" dirty="0" err="1"/>
              <a:t>import</a:t>
            </a:r>
            <a:r>
              <a:rPr lang="es-ES" dirty="0"/>
              <a:t> </a:t>
            </a:r>
            <a:r>
              <a:rPr lang="es-ES" dirty="0" err="1"/>
              <a:t>paho.mqtt.client</a:t>
            </a:r>
            <a:r>
              <a:rPr lang="es-ES" dirty="0"/>
              <a:t> as </a:t>
            </a:r>
            <a:r>
              <a:rPr lang="es-ES" dirty="0" err="1"/>
              <a:t>mqtt</a:t>
            </a:r>
            <a:endParaRPr lang="es-ES" dirty="0"/>
          </a:p>
          <a:p>
            <a:r>
              <a:rPr lang="es-ES" dirty="0"/>
              <a:t> </a:t>
            </a:r>
          </a:p>
          <a:p>
            <a:r>
              <a:rPr lang="es-ES" dirty="0"/>
              <a:t>THE_BROKER = "</a:t>
            </a:r>
            <a:r>
              <a:rPr lang="es-ES" dirty="0" err="1"/>
              <a:t>test.mosquitto.org</a:t>
            </a:r>
            <a:r>
              <a:rPr lang="es-ES" dirty="0"/>
              <a:t>"</a:t>
            </a:r>
          </a:p>
          <a:p>
            <a:r>
              <a:rPr lang="es-ES" dirty="0"/>
              <a:t>THE_TOPIC = "$SYS/</a:t>
            </a:r>
            <a:r>
              <a:rPr lang="es-ES" dirty="0" err="1"/>
              <a:t>broker</a:t>
            </a:r>
            <a:r>
              <a:rPr lang="es-ES" dirty="0"/>
              <a:t>/load/bytes/#"</a:t>
            </a:r>
          </a:p>
          <a:p>
            <a:r>
              <a:rPr lang="es-ES" dirty="0"/>
              <a:t> </a:t>
            </a:r>
          </a:p>
          <a:p>
            <a:r>
              <a:rPr lang="es-ES" b="1" dirty="0" err="1"/>
              <a:t>def</a:t>
            </a:r>
            <a:r>
              <a:rPr lang="es-ES" b="1" dirty="0"/>
              <a:t> </a:t>
            </a:r>
            <a:r>
              <a:rPr lang="es-ES" b="1" dirty="0" err="1"/>
              <a:t>on_connect</a:t>
            </a:r>
            <a:r>
              <a:rPr lang="es-ES" b="1" dirty="0"/>
              <a:t>(</a:t>
            </a:r>
            <a:r>
              <a:rPr lang="es-ES" b="1" dirty="0" err="1"/>
              <a:t>mqttc</a:t>
            </a:r>
            <a:r>
              <a:rPr lang="es-ES" b="1" dirty="0"/>
              <a:t>, </a:t>
            </a:r>
            <a:r>
              <a:rPr lang="es-ES" b="1" dirty="0" err="1"/>
              <a:t>obj</a:t>
            </a:r>
            <a:r>
              <a:rPr lang="es-ES" b="1" dirty="0"/>
              <a:t>, </a:t>
            </a:r>
            <a:r>
              <a:rPr lang="es-ES" b="1" dirty="0" err="1"/>
              <a:t>flags</a:t>
            </a:r>
            <a:r>
              <a:rPr lang="es-ES" b="1" dirty="0"/>
              <a:t>, </a:t>
            </a:r>
            <a:r>
              <a:rPr lang="es-ES" b="1" dirty="0" err="1"/>
              <a:t>rc</a:t>
            </a:r>
            <a:r>
              <a:rPr lang="es-ES" b="1" dirty="0"/>
              <a:t>):</a:t>
            </a:r>
          </a:p>
          <a:p>
            <a:r>
              <a:rPr lang="es-ES" dirty="0"/>
              <a:t>    </a:t>
            </a:r>
            <a:r>
              <a:rPr lang="es-ES" dirty="0" err="1"/>
              <a:t>print</a:t>
            </a:r>
            <a:r>
              <a:rPr lang="es-ES" dirty="0"/>
              <a:t>("</a:t>
            </a:r>
            <a:r>
              <a:rPr lang="es-ES" dirty="0" err="1"/>
              <a:t>Connected</a:t>
            </a:r>
            <a:r>
              <a:rPr lang="es-ES" dirty="0"/>
              <a:t> to ", </a:t>
            </a:r>
            <a:r>
              <a:rPr lang="es-ES" dirty="0" err="1"/>
              <a:t>mqttc</a:t>
            </a:r>
            <a:r>
              <a:rPr lang="es-ES" dirty="0"/>
              <a:t>._host, "</a:t>
            </a:r>
            <a:r>
              <a:rPr lang="es-ES" dirty="0" err="1"/>
              <a:t>port</a:t>
            </a:r>
            <a:r>
              <a:rPr lang="es-ES" dirty="0"/>
              <a:t>: ", </a:t>
            </a:r>
            <a:r>
              <a:rPr lang="es-ES" dirty="0" err="1"/>
              <a:t>mqttc</a:t>
            </a:r>
            <a:r>
              <a:rPr lang="es-ES" dirty="0"/>
              <a:t>._</a:t>
            </a:r>
            <a:r>
              <a:rPr lang="es-ES" dirty="0" err="1"/>
              <a:t>port</a:t>
            </a:r>
            <a:r>
              <a:rPr lang="es-ES" dirty="0"/>
              <a:t>)</a:t>
            </a:r>
          </a:p>
          <a:p>
            <a:r>
              <a:rPr lang="es-ES" dirty="0"/>
              <a:t>    </a:t>
            </a:r>
            <a:r>
              <a:rPr lang="es-ES" dirty="0" err="1"/>
              <a:t>mqttc.subscribe</a:t>
            </a:r>
            <a:r>
              <a:rPr lang="es-ES" dirty="0"/>
              <a:t>(THE_TOPIC, 0)</a:t>
            </a:r>
          </a:p>
          <a:p>
            <a:r>
              <a:rPr lang="es-ES" dirty="0"/>
              <a:t> </a:t>
            </a:r>
          </a:p>
          <a:p>
            <a:r>
              <a:rPr lang="es-ES" b="1" dirty="0" err="1"/>
              <a:t>def</a:t>
            </a:r>
            <a:r>
              <a:rPr lang="es-ES" b="1" dirty="0"/>
              <a:t> </a:t>
            </a:r>
            <a:r>
              <a:rPr lang="es-ES" b="1" dirty="0" err="1"/>
              <a:t>on_message</a:t>
            </a:r>
            <a:r>
              <a:rPr lang="es-ES" b="1" dirty="0"/>
              <a:t>(</a:t>
            </a:r>
            <a:r>
              <a:rPr lang="es-ES" b="1" dirty="0" err="1"/>
              <a:t>mqttc</a:t>
            </a:r>
            <a:r>
              <a:rPr lang="es-ES" b="1" dirty="0"/>
              <a:t>, </a:t>
            </a:r>
            <a:r>
              <a:rPr lang="es-ES" b="1" dirty="0" err="1"/>
              <a:t>obj</a:t>
            </a:r>
            <a:r>
              <a:rPr lang="es-ES" b="1" dirty="0"/>
              <a:t>, </a:t>
            </a:r>
            <a:r>
              <a:rPr lang="es-ES" b="1" dirty="0" err="1"/>
              <a:t>msg</a:t>
            </a:r>
            <a:r>
              <a:rPr lang="es-ES" b="1" dirty="0"/>
              <a:t>):</a:t>
            </a:r>
          </a:p>
          <a:p>
            <a:r>
              <a:rPr lang="es-ES" b="1" dirty="0">
                <a:solidFill>
                  <a:srgbClr val="C00000"/>
                </a:solidFill>
              </a:rPr>
              <a:t>    global </a:t>
            </a:r>
            <a:r>
              <a:rPr lang="es-ES" b="1" dirty="0" err="1">
                <a:solidFill>
                  <a:srgbClr val="C00000"/>
                </a:solidFill>
              </a:rPr>
              <a:t>msg_counter</a:t>
            </a:r>
            <a:endParaRPr lang="es-ES" b="1" dirty="0">
              <a:solidFill>
                <a:srgbClr val="C00000"/>
              </a:solidFill>
            </a:endParaRPr>
          </a:p>
          <a:p>
            <a:r>
              <a:rPr lang="es-ES" b="1" dirty="0">
                <a:solidFill>
                  <a:srgbClr val="C00000"/>
                </a:solidFill>
              </a:rPr>
              <a:t>    </a:t>
            </a:r>
            <a:r>
              <a:rPr lang="es-ES" b="1" dirty="0" err="1">
                <a:solidFill>
                  <a:srgbClr val="C00000"/>
                </a:solidFill>
              </a:rPr>
              <a:t>print</a:t>
            </a:r>
            <a:r>
              <a:rPr lang="es-ES" b="1" dirty="0">
                <a:solidFill>
                  <a:srgbClr val="C00000"/>
                </a:solidFill>
              </a:rPr>
              <a:t>(</a:t>
            </a:r>
            <a:r>
              <a:rPr lang="es-ES" b="1" dirty="0" err="1">
                <a:solidFill>
                  <a:srgbClr val="C00000"/>
                </a:solidFill>
              </a:rPr>
              <a:t>msg.topic</a:t>
            </a:r>
            <a:r>
              <a:rPr lang="es-ES" b="1" dirty="0">
                <a:solidFill>
                  <a:srgbClr val="C00000"/>
                </a:solidFill>
              </a:rPr>
              <a:t>+" "+</a:t>
            </a:r>
            <a:r>
              <a:rPr lang="es-ES" b="1" dirty="0" err="1">
                <a:solidFill>
                  <a:srgbClr val="C00000"/>
                </a:solidFill>
              </a:rPr>
              <a:t>str</a:t>
            </a:r>
            <a:r>
              <a:rPr lang="es-ES" b="1" dirty="0">
                <a:solidFill>
                  <a:srgbClr val="C00000"/>
                </a:solidFill>
              </a:rPr>
              <a:t>(</a:t>
            </a:r>
            <a:r>
              <a:rPr lang="es-ES" b="1" dirty="0" err="1">
                <a:solidFill>
                  <a:srgbClr val="C00000"/>
                </a:solidFill>
              </a:rPr>
              <a:t>msg.qos</a:t>
            </a:r>
            <a:r>
              <a:rPr lang="es-ES" b="1" dirty="0">
                <a:solidFill>
                  <a:srgbClr val="C00000"/>
                </a:solidFill>
              </a:rPr>
              <a:t>)+" "+</a:t>
            </a:r>
            <a:r>
              <a:rPr lang="es-ES" b="1" dirty="0" err="1">
                <a:solidFill>
                  <a:srgbClr val="C00000"/>
                </a:solidFill>
              </a:rPr>
              <a:t>str</a:t>
            </a:r>
            <a:r>
              <a:rPr lang="es-ES" b="1" dirty="0">
                <a:solidFill>
                  <a:srgbClr val="C00000"/>
                </a:solidFill>
              </a:rPr>
              <a:t>(</a:t>
            </a:r>
            <a:r>
              <a:rPr lang="es-ES" b="1" dirty="0" err="1">
                <a:solidFill>
                  <a:srgbClr val="C00000"/>
                </a:solidFill>
              </a:rPr>
              <a:t>msg.payload</a:t>
            </a:r>
            <a:r>
              <a:rPr lang="es-ES" b="1" dirty="0">
                <a:solidFill>
                  <a:srgbClr val="C00000"/>
                </a:solidFill>
              </a:rPr>
              <a:t>))</a:t>
            </a:r>
          </a:p>
          <a:p>
            <a:r>
              <a:rPr lang="es-ES" b="1" dirty="0">
                <a:solidFill>
                  <a:srgbClr val="C00000"/>
                </a:solidFill>
              </a:rPr>
              <a:t>    </a:t>
            </a:r>
            <a:r>
              <a:rPr lang="es-ES" b="1" dirty="0" err="1">
                <a:solidFill>
                  <a:srgbClr val="C00000"/>
                </a:solidFill>
              </a:rPr>
              <a:t>msg_counter</a:t>
            </a:r>
            <a:r>
              <a:rPr lang="es-ES" b="1" dirty="0">
                <a:solidFill>
                  <a:srgbClr val="C00000"/>
                </a:solidFill>
              </a:rPr>
              <a:t>+=1</a:t>
            </a:r>
          </a:p>
          <a:p>
            <a:r>
              <a:rPr lang="es-ES" dirty="0"/>
              <a:t> </a:t>
            </a:r>
          </a:p>
          <a:p>
            <a:r>
              <a:rPr lang="es-ES" b="1" dirty="0" err="1"/>
              <a:t>def</a:t>
            </a:r>
            <a:r>
              <a:rPr lang="es-ES" b="1" dirty="0"/>
              <a:t> </a:t>
            </a:r>
            <a:r>
              <a:rPr lang="es-ES" b="1" dirty="0" err="1"/>
              <a:t>on_subscribe</a:t>
            </a:r>
            <a:r>
              <a:rPr lang="es-ES" b="1" dirty="0"/>
              <a:t>(</a:t>
            </a:r>
            <a:r>
              <a:rPr lang="es-ES" b="1" dirty="0" err="1"/>
              <a:t>mqttc</a:t>
            </a:r>
            <a:r>
              <a:rPr lang="es-ES" b="1" dirty="0"/>
              <a:t>, </a:t>
            </a:r>
            <a:r>
              <a:rPr lang="es-ES" b="1" dirty="0" err="1"/>
              <a:t>obj</a:t>
            </a:r>
            <a:r>
              <a:rPr lang="es-ES" b="1" dirty="0"/>
              <a:t>, </a:t>
            </a:r>
            <a:r>
              <a:rPr lang="es-ES" b="1" dirty="0" err="1"/>
              <a:t>mid</a:t>
            </a:r>
            <a:r>
              <a:rPr lang="es-ES" b="1" dirty="0"/>
              <a:t>, </a:t>
            </a:r>
            <a:r>
              <a:rPr lang="es-ES" b="1" dirty="0" err="1"/>
              <a:t>granted_qos</a:t>
            </a:r>
            <a:r>
              <a:rPr lang="es-ES" b="1" dirty="0"/>
              <a:t>):</a:t>
            </a:r>
          </a:p>
          <a:p>
            <a:r>
              <a:rPr lang="es-ES" dirty="0"/>
              <a:t>    </a:t>
            </a:r>
            <a:r>
              <a:rPr lang="es-ES" dirty="0" err="1"/>
              <a:t>print</a:t>
            </a:r>
            <a:r>
              <a:rPr lang="es-ES" dirty="0"/>
              <a:t>("</a:t>
            </a:r>
            <a:r>
              <a:rPr lang="es-ES" dirty="0" err="1"/>
              <a:t>Subscribed</a:t>
            </a:r>
            <a:r>
              <a:rPr lang="es-ES" dirty="0"/>
              <a:t>: ", </a:t>
            </a:r>
            <a:r>
              <a:rPr lang="es-ES" dirty="0" err="1"/>
              <a:t>mid</a:t>
            </a:r>
            <a:r>
              <a:rPr lang="es-ES" dirty="0"/>
              <a:t>, "</a:t>
            </a:r>
            <a:r>
              <a:rPr lang="es-ES" dirty="0" err="1"/>
              <a:t>granted</a:t>
            </a:r>
            <a:r>
              <a:rPr lang="es-ES" dirty="0"/>
              <a:t> </a:t>
            </a:r>
            <a:r>
              <a:rPr lang="es-ES" dirty="0" err="1"/>
              <a:t>QoS</a:t>
            </a:r>
            <a:r>
              <a:rPr lang="es-ES" dirty="0"/>
              <a:t>: ", </a:t>
            </a:r>
            <a:r>
              <a:rPr lang="es-ES" dirty="0" err="1"/>
              <a:t>granted_qos</a:t>
            </a:r>
            <a:r>
              <a:rPr lang="es-ES" dirty="0"/>
              <a:t>)</a:t>
            </a:r>
          </a:p>
          <a:p>
            <a:r>
              <a:rPr lang="es-ES" dirty="0"/>
              <a:t> </a:t>
            </a:r>
          </a:p>
          <a:p>
            <a:r>
              <a:rPr lang="es-ES" dirty="0" err="1"/>
              <a:t>mqttc</a:t>
            </a:r>
            <a:r>
              <a:rPr lang="es-ES" dirty="0"/>
              <a:t> = </a:t>
            </a:r>
            <a:r>
              <a:rPr lang="es-ES" dirty="0" err="1"/>
              <a:t>mqtt.Client</a:t>
            </a:r>
            <a:r>
              <a:rPr lang="es-ES" dirty="0"/>
              <a:t>()</a:t>
            </a:r>
          </a:p>
          <a:p>
            <a:r>
              <a:rPr lang="es-ES" dirty="0" err="1"/>
              <a:t>mqttc.on_message</a:t>
            </a:r>
            <a:r>
              <a:rPr lang="es-ES" dirty="0"/>
              <a:t> = </a:t>
            </a:r>
            <a:r>
              <a:rPr lang="es-ES" dirty="0" err="1"/>
              <a:t>on_message</a:t>
            </a:r>
            <a:endParaRPr lang="es-ES" dirty="0"/>
          </a:p>
          <a:p>
            <a:r>
              <a:rPr lang="es-ES" dirty="0" err="1"/>
              <a:t>mqttc.on_connect</a:t>
            </a:r>
            <a:r>
              <a:rPr lang="es-ES" dirty="0"/>
              <a:t> = </a:t>
            </a:r>
            <a:r>
              <a:rPr lang="es-ES" dirty="0" err="1"/>
              <a:t>on_connect</a:t>
            </a:r>
            <a:endParaRPr lang="es-ES" dirty="0"/>
          </a:p>
          <a:p>
            <a:r>
              <a:rPr lang="es-ES" dirty="0" err="1"/>
              <a:t>mqttc.on_subscribe</a:t>
            </a:r>
            <a:r>
              <a:rPr lang="es-ES" dirty="0"/>
              <a:t> = </a:t>
            </a:r>
            <a:r>
              <a:rPr lang="es-ES" dirty="0" err="1"/>
              <a:t>on_subscribe</a:t>
            </a:r>
            <a:endParaRPr lang="es-ES" dirty="0"/>
          </a:p>
          <a:p>
            <a:r>
              <a:rPr lang="es-ES" dirty="0"/>
              <a:t> </a:t>
            </a:r>
          </a:p>
          <a:p>
            <a:r>
              <a:rPr lang="es-ES" dirty="0" err="1"/>
              <a:t>mqttc.connect</a:t>
            </a:r>
            <a:r>
              <a:rPr lang="es-ES" dirty="0"/>
              <a:t>(THE_BROKER, </a:t>
            </a:r>
            <a:r>
              <a:rPr lang="es-ES" dirty="0" err="1"/>
              <a:t>keepalive</a:t>
            </a:r>
            <a:r>
              <a:rPr lang="es-ES" dirty="0"/>
              <a:t>=60)</a:t>
            </a:r>
          </a:p>
          <a:p>
            <a:r>
              <a:rPr lang="es-ES" dirty="0"/>
              <a:t> </a:t>
            </a:r>
          </a:p>
          <a:p>
            <a:r>
              <a:rPr lang="es-ES" b="1" dirty="0" err="1">
                <a:solidFill>
                  <a:srgbClr val="004FBA"/>
                </a:solidFill>
              </a:rPr>
              <a:t>msg_counter</a:t>
            </a:r>
            <a:r>
              <a:rPr lang="es-ES" b="1" dirty="0">
                <a:solidFill>
                  <a:srgbClr val="004FBA"/>
                </a:solidFill>
              </a:rPr>
              <a:t> = 0</a:t>
            </a:r>
          </a:p>
          <a:p>
            <a:r>
              <a:rPr lang="es-ES" b="1" dirty="0" err="1">
                <a:solidFill>
                  <a:srgbClr val="C00000"/>
                </a:solidFill>
              </a:rPr>
              <a:t>mqttc.loop_start</a:t>
            </a:r>
            <a:r>
              <a:rPr lang="es-ES" b="1" dirty="0">
                <a:solidFill>
                  <a:srgbClr val="C00000"/>
                </a:solidFill>
              </a:rPr>
              <a:t>()</a:t>
            </a:r>
          </a:p>
          <a:p>
            <a:r>
              <a:rPr lang="es-ES" b="1" dirty="0" err="1">
                <a:solidFill>
                  <a:srgbClr val="004FBA"/>
                </a:solidFill>
              </a:rPr>
              <a:t>while</a:t>
            </a:r>
            <a:r>
              <a:rPr lang="es-ES" b="1" dirty="0">
                <a:solidFill>
                  <a:srgbClr val="004FBA"/>
                </a:solidFill>
              </a:rPr>
              <a:t> </a:t>
            </a:r>
            <a:r>
              <a:rPr lang="es-ES" b="1" dirty="0" err="1">
                <a:solidFill>
                  <a:srgbClr val="004FBA"/>
                </a:solidFill>
              </a:rPr>
              <a:t>msg_counter</a:t>
            </a:r>
            <a:r>
              <a:rPr lang="es-ES" b="1" dirty="0">
                <a:solidFill>
                  <a:srgbClr val="004FBA"/>
                </a:solidFill>
              </a:rPr>
              <a:t> &lt; 10:</a:t>
            </a:r>
          </a:p>
          <a:p>
            <a:r>
              <a:rPr lang="es-ES" b="1" dirty="0">
                <a:solidFill>
                  <a:srgbClr val="004FBA"/>
                </a:solidFill>
              </a:rPr>
              <a:t>    </a:t>
            </a:r>
            <a:r>
              <a:rPr lang="es-ES" b="1" dirty="0" err="1">
                <a:solidFill>
                  <a:srgbClr val="004FBA"/>
                </a:solidFill>
              </a:rPr>
              <a:t>time.sleep</a:t>
            </a:r>
            <a:r>
              <a:rPr lang="es-ES" b="1" dirty="0">
                <a:solidFill>
                  <a:srgbClr val="004FBA"/>
                </a:solidFill>
              </a:rPr>
              <a:t>(0.1)</a:t>
            </a:r>
          </a:p>
          <a:p>
            <a:r>
              <a:rPr lang="es-ES" b="1" dirty="0" err="1">
                <a:solidFill>
                  <a:srgbClr val="C00000"/>
                </a:solidFill>
              </a:rPr>
              <a:t>mqttc.loop_stop</a:t>
            </a:r>
            <a:r>
              <a:rPr lang="es-ES" b="1" dirty="0">
                <a:solidFill>
                  <a:srgbClr val="C00000"/>
                </a:solidFill>
              </a:rPr>
              <a:t>()</a:t>
            </a:r>
          </a:p>
          <a:p>
            <a:r>
              <a:rPr lang="es-ES" b="1" dirty="0" err="1">
                <a:solidFill>
                  <a:srgbClr val="004FBA"/>
                </a:solidFill>
              </a:rPr>
              <a:t>print</a:t>
            </a:r>
            <a:r>
              <a:rPr lang="es-ES" b="1" dirty="0">
                <a:solidFill>
                  <a:srgbClr val="004FBA"/>
                </a:solidFill>
              </a:rPr>
              <a:t> </a:t>
            </a:r>
            <a:r>
              <a:rPr lang="es-ES" b="1" dirty="0" err="1">
                <a:solidFill>
                  <a:srgbClr val="004FBA"/>
                </a:solidFill>
              </a:rPr>
              <a:t>msg_counter</a:t>
            </a:r>
            <a:endParaRPr lang="es-ES" b="1" dirty="0">
              <a:solidFill>
                <a:srgbClr val="004FBA"/>
              </a:solidFill>
            </a:endParaRPr>
          </a:p>
          <a:p>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55</a:t>
            </a:fld>
            <a:endParaRPr lang="en-US"/>
          </a:p>
        </p:txBody>
      </p:sp>
      <p:pic>
        <p:nvPicPr>
          <p:cNvPr id="4" name="Imagen 3">
            <a:extLst>
              <a:ext uri="{FF2B5EF4-FFF2-40B4-BE49-F238E27FC236}">
                <a16:creationId xmlns:a16="http://schemas.microsoft.com/office/drawing/2014/main" id="{3AF75CBF-218E-B94D-827D-8ED91805CDF3}"/>
              </a:ext>
            </a:extLst>
          </p:cNvPr>
          <p:cNvPicPr>
            <a:picLocks noChangeAspect="1"/>
          </p:cNvPicPr>
          <p:nvPr/>
        </p:nvPicPr>
        <p:blipFill rotWithShape="1">
          <a:blip r:embed="rId2"/>
          <a:srcRect r="6601"/>
          <a:stretch/>
        </p:blipFill>
        <p:spPr>
          <a:xfrm>
            <a:off x="5151549" y="3335962"/>
            <a:ext cx="4638145" cy="3087255"/>
          </a:xfrm>
          <a:prstGeom prst="rect">
            <a:avLst/>
          </a:prstGeom>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2699732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4: very basic periodic producer</a:t>
            </a:r>
          </a:p>
        </p:txBody>
      </p:sp>
      <p:sp>
        <p:nvSpPr>
          <p:cNvPr id="3" name="Marcador de contenido 2"/>
          <p:cNvSpPr>
            <a:spLocks noGrp="1"/>
          </p:cNvSpPr>
          <p:nvPr>
            <p:ph idx="1"/>
          </p:nvPr>
        </p:nvSpPr>
        <p:spPr>
          <a:xfrm>
            <a:off x="406855" y="938893"/>
            <a:ext cx="9294246" cy="5435272"/>
          </a:xfrm>
        </p:spPr>
        <p:txBody>
          <a:bodyPr>
            <a:normAutofit fontScale="85000" lnSpcReduction="20000"/>
          </a:bodyPr>
          <a:lstStyle/>
          <a:p>
            <a:r>
              <a:rPr lang="es-ES" dirty="0"/>
              <a:t> </a:t>
            </a:r>
          </a:p>
          <a:p>
            <a:r>
              <a:rPr lang="es-ES" dirty="0"/>
              <a:t># File: example4.py</a:t>
            </a:r>
          </a:p>
          <a:p>
            <a:r>
              <a:rPr lang="es-ES" dirty="0"/>
              <a:t> </a:t>
            </a:r>
          </a:p>
          <a:p>
            <a:r>
              <a:rPr lang="es-ES" dirty="0" err="1"/>
              <a:t>import</a:t>
            </a:r>
            <a:r>
              <a:rPr lang="es-ES" dirty="0"/>
              <a:t> </a:t>
            </a:r>
            <a:r>
              <a:rPr lang="es-ES" dirty="0" err="1"/>
              <a:t>sys</a:t>
            </a:r>
            <a:endParaRPr lang="es-ES" dirty="0"/>
          </a:p>
          <a:p>
            <a:r>
              <a:rPr lang="es-ES" dirty="0" err="1"/>
              <a:t>import</a:t>
            </a:r>
            <a:r>
              <a:rPr lang="es-ES" dirty="0"/>
              <a:t> time</a:t>
            </a:r>
          </a:p>
          <a:p>
            <a:r>
              <a:rPr lang="es-ES" dirty="0" err="1"/>
              <a:t>import</a:t>
            </a:r>
            <a:r>
              <a:rPr lang="es-ES" dirty="0"/>
              <a:t> </a:t>
            </a:r>
            <a:r>
              <a:rPr lang="es-ES" dirty="0" err="1"/>
              <a:t>random</a:t>
            </a:r>
            <a:endParaRPr lang="es-ES" dirty="0"/>
          </a:p>
          <a:p>
            <a:r>
              <a:rPr lang="es-ES" dirty="0"/>
              <a:t> </a:t>
            </a:r>
          </a:p>
          <a:p>
            <a:r>
              <a:rPr lang="es-ES" dirty="0" err="1"/>
              <a:t>import</a:t>
            </a:r>
            <a:r>
              <a:rPr lang="es-ES" dirty="0"/>
              <a:t> </a:t>
            </a:r>
            <a:r>
              <a:rPr lang="es-ES" dirty="0" err="1"/>
              <a:t>paho.mqtt.client</a:t>
            </a:r>
            <a:r>
              <a:rPr lang="es-ES" dirty="0"/>
              <a:t> as </a:t>
            </a:r>
            <a:r>
              <a:rPr lang="es-ES" dirty="0" err="1"/>
              <a:t>mqtt</a:t>
            </a:r>
            <a:endParaRPr lang="es-ES" dirty="0"/>
          </a:p>
          <a:p>
            <a:r>
              <a:rPr lang="es-ES" dirty="0"/>
              <a:t> </a:t>
            </a:r>
          </a:p>
          <a:p>
            <a:r>
              <a:rPr lang="es-ES" dirty="0"/>
              <a:t>THE_BROKER = "</a:t>
            </a:r>
            <a:r>
              <a:rPr lang="es-ES" dirty="0" err="1"/>
              <a:t>test.mosquitto.org</a:t>
            </a:r>
            <a:r>
              <a:rPr lang="es-ES" dirty="0"/>
              <a:t>"</a:t>
            </a:r>
          </a:p>
          <a:p>
            <a:r>
              <a:rPr lang="es-ES" dirty="0"/>
              <a:t>THE_TOPIC = "</a:t>
            </a:r>
            <a:r>
              <a:rPr lang="es-ES" dirty="0" err="1"/>
              <a:t>PMtest</a:t>
            </a:r>
            <a:r>
              <a:rPr lang="es-ES" dirty="0"/>
              <a:t>/</a:t>
            </a:r>
            <a:r>
              <a:rPr lang="es-ES" dirty="0" err="1"/>
              <a:t>rndvalue</a:t>
            </a:r>
            <a:r>
              <a:rPr lang="es-ES" dirty="0"/>
              <a:t>"</a:t>
            </a:r>
          </a:p>
          <a:p>
            <a:r>
              <a:rPr lang="es-ES" dirty="0"/>
              <a:t> </a:t>
            </a:r>
          </a:p>
          <a:p>
            <a:r>
              <a:rPr lang="es-ES" dirty="0" err="1"/>
              <a:t>mqttc</a:t>
            </a:r>
            <a:r>
              <a:rPr lang="es-ES" dirty="0"/>
              <a:t>=</a:t>
            </a:r>
            <a:r>
              <a:rPr lang="es-ES" dirty="0" err="1"/>
              <a:t>mqtt.Client</a:t>
            </a:r>
            <a:r>
              <a:rPr lang="es-ES" dirty="0"/>
              <a:t>()</a:t>
            </a:r>
          </a:p>
          <a:p>
            <a:r>
              <a:rPr lang="es-ES" dirty="0" err="1"/>
              <a:t>mqttc.connect</a:t>
            </a:r>
            <a:r>
              <a:rPr lang="es-ES" dirty="0"/>
              <a:t>(THE_BROKER, 1883, 60)</a:t>
            </a:r>
          </a:p>
          <a:p>
            <a:r>
              <a:rPr lang="es-ES" dirty="0"/>
              <a:t> </a:t>
            </a:r>
          </a:p>
          <a:p>
            <a:r>
              <a:rPr lang="es-ES" dirty="0" err="1"/>
              <a:t>mqttc.loop_start</a:t>
            </a:r>
            <a:r>
              <a:rPr lang="es-ES" dirty="0"/>
              <a:t>()</a:t>
            </a:r>
          </a:p>
          <a:p>
            <a:r>
              <a:rPr lang="es-ES" dirty="0"/>
              <a:t> </a:t>
            </a:r>
          </a:p>
          <a:p>
            <a:r>
              <a:rPr lang="es-ES" b="1" dirty="0" err="1">
                <a:solidFill>
                  <a:srgbClr val="004FBA"/>
                </a:solidFill>
              </a:rPr>
              <a:t>while</a:t>
            </a:r>
            <a:r>
              <a:rPr lang="es-ES" b="1" dirty="0">
                <a:solidFill>
                  <a:srgbClr val="004FBA"/>
                </a:solidFill>
              </a:rPr>
              <a:t> True:</a:t>
            </a:r>
          </a:p>
          <a:p>
            <a:r>
              <a:rPr lang="es-ES" b="1" dirty="0">
                <a:solidFill>
                  <a:srgbClr val="004FBA"/>
                </a:solidFill>
              </a:rPr>
              <a:t>    </a:t>
            </a:r>
            <a:r>
              <a:rPr lang="es-ES" b="1" dirty="0" err="1">
                <a:solidFill>
                  <a:srgbClr val="004FBA"/>
                </a:solidFill>
              </a:rPr>
              <a:t>mqttc.publish</a:t>
            </a:r>
            <a:r>
              <a:rPr lang="es-ES" b="1" dirty="0">
                <a:solidFill>
                  <a:srgbClr val="004FBA"/>
                </a:solidFill>
              </a:rPr>
              <a:t>(THE_TOPIC, </a:t>
            </a:r>
            <a:r>
              <a:rPr lang="es-ES" b="1" dirty="0" err="1">
                <a:solidFill>
                  <a:srgbClr val="004FBA"/>
                </a:solidFill>
              </a:rPr>
              <a:t>random.randint</a:t>
            </a:r>
            <a:r>
              <a:rPr lang="es-ES" b="1" dirty="0">
                <a:solidFill>
                  <a:srgbClr val="004FBA"/>
                </a:solidFill>
              </a:rPr>
              <a:t>(0, 100))</a:t>
            </a:r>
          </a:p>
          <a:p>
            <a:r>
              <a:rPr lang="es-ES" b="1" dirty="0">
                <a:solidFill>
                  <a:srgbClr val="004FBA"/>
                </a:solidFill>
              </a:rPr>
              <a:t>    </a:t>
            </a:r>
            <a:r>
              <a:rPr lang="es-ES" b="1" dirty="0" err="1">
                <a:solidFill>
                  <a:srgbClr val="004FBA"/>
                </a:solidFill>
              </a:rPr>
              <a:t>time.sleep</a:t>
            </a:r>
            <a:r>
              <a:rPr lang="es-ES" b="1" dirty="0">
                <a:solidFill>
                  <a:srgbClr val="004FBA"/>
                </a:solidFill>
              </a:rPr>
              <a:t>(5)</a:t>
            </a:r>
          </a:p>
          <a:p>
            <a:r>
              <a:rPr lang="es-ES" dirty="0"/>
              <a:t> </a:t>
            </a:r>
          </a:p>
          <a:p>
            <a:r>
              <a:rPr lang="es-ES" dirty="0" err="1"/>
              <a:t>mqttc.loop_stop</a:t>
            </a:r>
            <a:r>
              <a:rPr lang="es-ES" dirty="0"/>
              <a:t>()</a:t>
            </a:r>
          </a:p>
          <a:p>
            <a:r>
              <a:rPr lang="en-US" sz="1400" noProof="0" dirty="0"/>
              <a:t> </a:t>
            </a:r>
          </a:p>
          <a:p>
            <a:endParaRPr lang="en-US" sz="1400" noProof="0" dirty="0"/>
          </a:p>
        </p:txBody>
      </p:sp>
      <p:sp>
        <p:nvSpPr>
          <p:cNvPr id="6" name="Segnaposto numero diapositiva 5"/>
          <p:cNvSpPr>
            <a:spLocks noGrp="1"/>
          </p:cNvSpPr>
          <p:nvPr>
            <p:ph type="sldNum" sz="quarter" idx="10"/>
          </p:nvPr>
        </p:nvSpPr>
        <p:spPr/>
        <p:txBody>
          <a:bodyPr/>
          <a:lstStyle/>
          <a:p>
            <a:fld id="{BA658625-7B0B-EB4B-9306-964DC7C89793}" type="slidenum">
              <a:rPr lang="en-US" smtClean="0"/>
              <a:t>56</a:t>
            </a:fld>
            <a:endParaRPr lang="en-US"/>
          </a:p>
        </p:txBody>
      </p:sp>
      <p:sp>
        <p:nvSpPr>
          <p:cNvPr id="4" name="Rectángulo 3">
            <a:extLst>
              <a:ext uri="{FF2B5EF4-FFF2-40B4-BE49-F238E27FC236}">
                <a16:creationId xmlns:a16="http://schemas.microsoft.com/office/drawing/2014/main" id="{82C7DD6C-D70E-8F4F-876F-1387AEFE7E73}"/>
              </a:ext>
            </a:extLst>
          </p:cNvPr>
          <p:cNvSpPr/>
          <p:nvPr/>
        </p:nvSpPr>
        <p:spPr>
          <a:xfrm>
            <a:off x="4620861" y="1109810"/>
            <a:ext cx="5080240" cy="206210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600" b="1" dirty="0" err="1">
                <a:solidFill>
                  <a:srgbClr val="000000"/>
                </a:solidFill>
                <a:latin typeface="Arial" panose="020B0604020202020204" pitchFamily="34" charset="0"/>
                <a:cs typeface="Arial" panose="020B0604020202020204" pitchFamily="34" charset="0"/>
              </a:rPr>
              <a:t>paho-code:pietro</a:t>
            </a:r>
            <a:r>
              <a:rPr lang="es-ES" sz="1600" b="1" dirty="0">
                <a:solidFill>
                  <a:srgbClr val="000000"/>
                </a:solidFill>
                <a:latin typeface="Arial" panose="020B0604020202020204" pitchFamily="34" charset="0"/>
                <a:cs typeface="Arial" panose="020B0604020202020204" pitchFamily="34" charset="0"/>
              </a:rPr>
              <a:t>$ </a:t>
            </a:r>
            <a:r>
              <a:rPr lang="es-ES" sz="1600" b="1" dirty="0" err="1">
                <a:solidFill>
                  <a:srgbClr val="000000"/>
                </a:solidFill>
                <a:latin typeface="Arial" panose="020B0604020202020204" pitchFamily="34" charset="0"/>
                <a:cs typeface="Arial" panose="020B0604020202020204" pitchFamily="34" charset="0"/>
              </a:rPr>
              <a:t>python</a:t>
            </a:r>
            <a:r>
              <a:rPr lang="es-ES" sz="1600" b="1" dirty="0">
                <a:solidFill>
                  <a:srgbClr val="000000"/>
                </a:solidFill>
                <a:latin typeface="Arial" panose="020B0604020202020204" pitchFamily="34" charset="0"/>
                <a:cs typeface="Arial" panose="020B0604020202020204" pitchFamily="34" charset="0"/>
              </a:rPr>
              <a:t> example</a:t>
            </a:r>
            <a:r>
              <a:rPr lang="es-ES" sz="1600" b="1" dirty="0">
                <a:solidFill>
                  <a:srgbClr val="C00000"/>
                </a:solidFill>
                <a:latin typeface="Arial" panose="020B0604020202020204" pitchFamily="34" charset="0"/>
                <a:cs typeface="Arial" panose="020B0604020202020204" pitchFamily="34" charset="0"/>
              </a:rPr>
              <a:t>2</a:t>
            </a:r>
            <a:r>
              <a:rPr lang="es-ES" sz="1600" b="1" dirty="0">
                <a:solidFill>
                  <a:srgbClr val="000000"/>
                </a:solidFill>
                <a:latin typeface="Arial" panose="020B0604020202020204" pitchFamily="34" charset="0"/>
                <a:cs typeface="Arial" panose="020B0604020202020204" pitchFamily="34" charset="0"/>
              </a:rPr>
              <a:t>_4.py </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Connected</a:t>
            </a:r>
            <a:r>
              <a:rPr lang="es-ES" sz="1600" dirty="0">
                <a:solidFill>
                  <a:srgbClr val="000000"/>
                </a:solidFill>
                <a:latin typeface="Arial" panose="020B0604020202020204" pitchFamily="34" charset="0"/>
                <a:cs typeface="Arial" panose="020B0604020202020204" pitchFamily="34" charset="0"/>
              </a:rPr>
              <a:t> to ', '</a:t>
            </a:r>
            <a:r>
              <a:rPr lang="es-ES" sz="1600" dirty="0" err="1">
                <a:solidFill>
                  <a:srgbClr val="000000"/>
                </a:solidFill>
                <a:latin typeface="Arial" panose="020B0604020202020204" pitchFamily="34" charset="0"/>
                <a:cs typeface="Arial" panose="020B0604020202020204" pitchFamily="34" charset="0"/>
              </a:rPr>
              <a:t>test.mosquitto.org</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port</a:t>
            </a:r>
            <a:r>
              <a:rPr lang="es-ES" sz="1600" dirty="0">
                <a:solidFill>
                  <a:srgbClr val="000000"/>
                </a:solidFill>
                <a:latin typeface="Arial" panose="020B0604020202020204" pitchFamily="34" charset="0"/>
                <a:cs typeface="Arial" panose="020B0604020202020204" pitchFamily="34" charset="0"/>
              </a:rPr>
              <a:t>: ', 1883)</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Subscribed</a:t>
            </a:r>
            <a:r>
              <a:rPr lang="es-ES" sz="1600" dirty="0">
                <a:solidFill>
                  <a:srgbClr val="000000"/>
                </a:solidFill>
                <a:latin typeface="Arial" panose="020B0604020202020204" pitchFamily="34" charset="0"/>
                <a:cs typeface="Arial" panose="020B0604020202020204" pitchFamily="34" charset="0"/>
              </a:rPr>
              <a:t>: ', 1, '</a:t>
            </a:r>
            <a:r>
              <a:rPr lang="es-ES" sz="1600" dirty="0" err="1">
                <a:solidFill>
                  <a:srgbClr val="000000"/>
                </a:solidFill>
                <a:latin typeface="Arial" panose="020B0604020202020204" pitchFamily="34" charset="0"/>
                <a:cs typeface="Arial" panose="020B0604020202020204" pitchFamily="34" charset="0"/>
              </a:rPr>
              <a:t>granted</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QoS</a:t>
            </a:r>
            <a:r>
              <a:rPr lang="es-ES" sz="1600" dirty="0">
                <a:solidFill>
                  <a:srgbClr val="000000"/>
                </a:solidFill>
                <a:latin typeface="Arial" panose="020B0604020202020204" pitchFamily="34" charset="0"/>
                <a:cs typeface="Arial" panose="020B0604020202020204" pitchFamily="34" charset="0"/>
              </a:rPr>
              <a:t>: ', (0,))</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'61',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'62',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'11',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'79',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effectLst/>
                <a:latin typeface="Arial" panose="020B0604020202020204" pitchFamily="34" charset="0"/>
                <a:cs typeface="Arial" panose="020B0604020202020204" pitchFamily="34" charset="0"/>
              </a:rPr>
              <a:t>…</a:t>
            </a:r>
          </a:p>
        </p:txBody>
      </p:sp>
      <p:sp>
        <p:nvSpPr>
          <p:cNvPr id="7" name="CuadroTexto 6">
            <a:extLst>
              <a:ext uri="{FF2B5EF4-FFF2-40B4-BE49-F238E27FC236}">
                <a16:creationId xmlns:a16="http://schemas.microsoft.com/office/drawing/2014/main" id="{EACA0AA0-9FBD-B44B-8C2E-277A3F7CF41D}"/>
              </a:ext>
            </a:extLst>
          </p:cNvPr>
          <p:cNvSpPr txBox="1"/>
          <p:nvPr/>
        </p:nvSpPr>
        <p:spPr>
          <a:xfrm>
            <a:off x="5785446" y="3498458"/>
            <a:ext cx="3077045" cy="954107"/>
          </a:xfrm>
          <a:prstGeom prst="rect">
            <a:avLst/>
          </a:prstGeom>
          <a:solidFill>
            <a:srgbClr val="92D050"/>
          </a:solidFill>
          <a:ln>
            <a:noFill/>
          </a:ln>
        </p:spPr>
        <p:txBody>
          <a:bodyPr wrap="square" rtlCol="0">
            <a:spAutoFit/>
          </a:bodyPr>
          <a:lstStyle/>
          <a:p>
            <a:r>
              <a:rPr lang="en-US" sz="1400" dirty="0"/>
              <a:t>Output obtained with a modified version of example2.</a:t>
            </a:r>
          </a:p>
          <a:p>
            <a:r>
              <a:rPr lang="en-US" sz="1400" b="1" dirty="0"/>
              <a:t>Which parts of that code had to be modified?</a:t>
            </a:r>
          </a:p>
        </p:txBody>
      </p:sp>
      <p:sp>
        <p:nvSpPr>
          <p:cNvPr id="8" name="Flecha arriba 7">
            <a:extLst>
              <a:ext uri="{FF2B5EF4-FFF2-40B4-BE49-F238E27FC236}">
                <a16:creationId xmlns:a16="http://schemas.microsoft.com/office/drawing/2014/main" id="{A362C0EB-40CB-BE42-AADA-B10DF8A720EC}"/>
              </a:ext>
            </a:extLst>
          </p:cNvPr>
          <p:cNvSpPr/>
          <p:nvPr/>
        </p:nvSpPr>
        <p:spPr bwMode="auto">
          <a:xfrm>
            <a:off x="7020992" y="2892724"/>
            <a:ext cx="279977" cy="605734"/>
          </a:xfrm>
          <a:prstGeom prst="upArrow">
            <a:avLst>
              <a:gd name="adj1" fmla="val 50000"/>
              <a:gd name="adj2" fmla="val 72595"/>
            </a:avLst>
          </a:prstGeom>
          <a:solidFill>
            <a:srgbClr val="92D050"/>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9" name="Llamada con línea 2 8">
            <a:extLst>
              <a:ext uri="{FF2B5EF4-FFF2-40B4-BE49-F238E27FC236}">
                <a16:creationId xmlns:a16="http://schemas.microsoft.com/office/drawing/2014/main" id="{D1CEAF62-C3FF-8D49-B77E-BAD3557AF4A7}"/>
              </a:ext>
            </a:extLst>
          </p:cNvPr>
          <p:cNvSpPr/>
          <p:nvPr/>
        </p:nvSpPr>
        <p:spPr bwMode="auto">
          <a:xfrm>
            <a:off x="3243532" y="5725360"/>
            <a:ext cx="2953670" cy="309958"/>
          </a:xfrm>
          <a:prstGeom prst="borderCallout2">
            <a:avLst>
              <a:gd name="adj1" fmla="val 24949"/>
              <a:gd name="adj2" fmla="val -166"/>
              <a:gd name="adj3" fmla="val 21229"/>
              <a:gd name="adj4" fmla="val -12389"/>
              <a:gd name="adj5" fmla="val -90633"/>
              <a:gd name="adj6" fmla="val -25800"/>
            </a:avLst>
          </a:prstGeom>
          <a:solidFill>
            <a:srgbClr val="E2FDC5"/>
          </a:solidFill>
          <a:ln w="6350" cap="flat" cmpd="sng" algn="ctr">
            <a:solidFill>
              <a:srgbClr val="006599"/>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tx1"/>
                </a:solidFill>
                <a:effectLst/>
              </a:rPr>
              <a:t>Generates a new data every 5 secs</a:t>
            </a:r>
          </a:p>
        </p:txBody>
      </p:sp>
    </p:spTree>
    <p:extLst>
      <p:ext uri="{BB962C8B-B14F-4D97-AF65-F5344CB8AC3E}">
        <p14:creationId xmlns:p14="http://schemas.microsoft.com/office/powerpoint/2010/main" val="669117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5: Pub/Sub with JSON</a:t>
            </a:r>
          </a:p>
        </p:txBody>
      </p:sp>
      <p:sp>
        <p:nvSpPr>
          <p:cNvPr id="11" name="Segnaposto numero diapositiva 10"/>
          <p:cNvSpPr>
            <a:spLocks noGrp="1"/>
          </p:cNvSpPr>
          <p:nvPr>
            <p:ph type="sldNum" sz="quarter" idx="10"/>
          </p:nvPr>
        </p:nvSpPr>
        <p:spPr/>
        <p:txBody>
          <a:bodyPr/>
          <a:lstStyle/>
          <a:p>
            <a:fld id="{BA658625-7B0B-EB4B-9306-964DC7C89793}" type="slidenum">
              <a:rPr lang="en-US" smtClean="0"/>
              <a:t>57</a:t>
            </a:fld>
            <a:endParaRPr lang="en-US"/>
          </a:p>
        </p:txBody>
      </p:sp>
      <p:sp>
        <p:nvSpPr>
          <p:cNvPr id="4" name="Marcador de texto 3"/>
          <p:cNvSpPr>
            <a:spLocks noGrp="1"/>
          </p:cNvSpPr>
          <p:nvPr>
            <p:ph type="body" sz="quarter" idx="11"/>
          </p:nvPr>
        </p:nvSpPr>
        <p:spPr>
          <a:xfrm>
            <a:off x="306973" y="1038113"/>
            <a:ext cx="4730117" cy="5262760"/>
          </a:xfrm>
        </p:spPr>
        <p:txBody>
          <a:bodyPr>
            <a:normAutofit fontScale="92500" lnSpcReduction="10000"/>
          </a:bodyPr>
          <a:lstStyle/>
          <a:p>
            <a:r>
              <a:rPr lang="en-US" dirty="0"/>
              <a:t># File: example5_prod.py</a:t>
            </a:r>
            <a:endParaRPr lang="es-ES" dirty="0"/>
          </a:p>
          <a:p>
            <a:r>
              <a:rPr lang="en-US" dirty="0"/>
              <a:t> </a:t>
            </a:r>
            <a:endParaRPr lang="es-ES" dirty="0"/>
          </a:p>
          <a:p>
            <a:r>
              <a:rPr lang="en-US" b="1" dirty="0"/>
              <a:t>import </a:t>
            </a:r>
            <a:r>
              <a:rPr lang="en-US" b="1" dirty="0" err="1"/>
              <a:t>json</a:t>
            </a:r>
            <a:endParaRPr lang="es-ES" b="1" dirty="0"/>
          </a:p>
          <a:p>
            <a:r>
              <a:rPr lang="en-US" dirty="0"/>
              <a:t>import random</a:t>
            </a:r>
            <a:endParaRPr lang="es-ES" dirty="0"/>
          </a:p>
          <a:p>
            <a:r>
              <a:rPr lang="en-US" dirty="0"/>
              <a:t>import sys</a:t>
            </a:r>
            <a:endParaRPr lang="es-ES" dirty="0"/>
          </a:p>
          <a:p>
            <a:r>
              <a:rPr lang="en-US" dirty="0"/>
              <a:t>import time</a:t>
            </a:r>
            <a:endParaRPr lang="es-ES" dirty="0"/>
          </a:p>
          <a:p>
            <a:r>
              <a:rPr lang="en-US" dirty="0"/>
              <a:t> </a:t>
            </a:r>
            <a:endParaRPr lang="es-ES" dirty="0"/>
          </a:p>
          <a:p>
            <a:r>
              <a:rPr lang="en-US" dirty="0"/>
              <a:t>import </a:t>
            </a:r>
            <a:r>
              <a:rPr lang="en-US" dirty="0" err="1"/>
              <a:t>paho.mqtt.client</a:t>
            </a:r>
            <a:r>
              <a:rPr lang="en-US" dirty="0"/>
              <a:t> as </a:t>
            </a:r>
            <a:r>
              <a:rPr lang="en-US" dirty="0" err="1"/>
              <a:t>mqtt</a:t>
            </a:r>
            <a:endParaRPr lang="es-ES" dirty="0"/>
          </a:p>
          <a:p>
            <a:r>
              <a:rPr lang="en-US" dirty="0"/>
              <a:t> </a:t>
            </a:r>
            <a:endParaRPr lang="es-ES" dirty="0"/>
          </a:p>
          <a:p>
            <a:r>
              <a:rPr lang="en-US" dirty="0"/>
              <a:t>THE_BROKER = "</a:t>
            </a:r>
            <a:r>
              <a:rPr lang="en-US" dirty="0" err="1"/>
              <a:t>test.mosquitto.org</a:t>
            </a:r>
            <a:r>
              <a:rPr lang="en-US" dirty="0"/>
              <a:t>"</a:t>
            </a:r>
            <a:endParaRPr lang="es-ES" dirty="0"/>
          </a:p>
          <a:p>
            <a:r>
              <a:rPr lang="en-US" b="1" dirty="0"/>
              <a:t>THE_TOPIC = "</a:t>
            </a:r>
            <a:r>
              <a:rPr lang="en-US" b="1" dirty="0" err="1"/>
              <a:t>PMtest</a:t>
            </a:r>
            <a:r>
              <a:rPr lang="en-US" b="1" dirty="0"/>
              <a:t>/</a:t>
            </a:r>
            <a:r>
              <a:rPr lang="en-US" b="1" dirty="0" err="1"/>
              <a:t>jsonvalue</a:t>
            </a:r>
            <a:r>
              <a:rPr lang="en-US" b="1" dirty="0"/>
              <a:t>"</a:t>
            </a:r>
            <a:endParaRPr lang="es-ES" b="1" dirty="0"/>
          </a:p>
          <a:p>
            <a:r>
              <a:rPr lang="en-US" dirty="0"/>
              <a:t> </a:t>
            </a:r>
            <a:endParaRPr lang="es-ES" dirty="0"/>
          </a:p>
          <a:p>
            <a:r>
              <a:rPr lang="en-US" dirty="0" err="1"/>
              <a:t>mqttc</a:t>
            </a:r>
            <a:r>
              <a:rPr lang="en-US" dirty="0"/>
              <a:t>=</a:t>
            </a:r>
            <a:r>
              <a:rPr lang="en-US" dirty="0" err="1"/>
              <a:t>mqtt.Client</a:t>
            </a:r>
            <a:r>
              <a:rPr lang="en-US" dirty="0"/>
              <a:t>()</a:t>
            </a:r>
            <a:endParaRPr lang="es-ES" dirty="0"/>
          </a:p>
          <a:p>
            <a:r>
              <a:rPr lang="en-US" dirty="0" err="1"/>
              <a:t>mqttc.connect</a:t>
            </a:r>
            <a:r>
              <a:rPr lang="en-US" dirty="0"/>
              <a:t>(THE_BROKER, 1883, 60)</a:t>
            </a:r>
            <a:endParaRPr lang="es-ES" dirty="0"/>
          </a:p>
          <a:p>
            <a:r>
              <a:rPr lang="en-US" dirty="0"/>
              <a:t> </a:t>
            </a:r>
            <a:endParaRPr lang="es-ES" dirty="0"/>
          </a:p>
          <a:p>
            <a:r>
              <a:rPr lang="en-US" dirty="0" err="1"/>
              <a:t>mqttc.loop_start</a:t>
            </a:r>
            <a:r>
              <a:rPr lang="en-US" dirty="0"/>
              <a:t>()</a:t>
            </a:r>
            <a:endParaRPr lang="es-ES" dirty="0"/>
          </a:p>
          <a:p>
            <a:r>
              <a:rPr lang="en-US" dirty="0"/>
              <a:t> </a:t>
            </a:r>
            <a:endParaRPr lang="es-ES" dirty="0"/>
          </a:p>
          <a:p>
            <a:r>
              <a:rPr lang="en-US" dirty="0"/>
              <a:t>while True:</a:t>
            </a:r>
            <a:endParaRPr lang="es-ES" dirty="0"/>
          </a:p>
          <a:p>
            <a:r>
              <a:rPr lang="en-US" dirty="0"/>
              <a:t>    # Getting the data</a:t>
            </a:r>
            <a:endParaRPr lang="es-ES" dirty="0"/>
          </a:p>
          <a:p>
            <a:r>
              <a:rPr lang="en-US" b="1" dirty="0"/>
              <a:t>    </a:t>
            </a:r>
            <a:r>
              <a:rPr lang="en-US" b="1" dirty="0" err="1"/>
              <a:t>the_time</a:t>
            </a:r>
            <a:r>
              <a:rPr lang="en-US" b="1" dirty="0"/>
              <a:t> = </a:t>
            </a:r>
            <a:r>
              <a:rPr lang="en-US" b="1" dirty="0" err="1"/>
              <a:t>time.strftime</a:t>
            </a:r>
            <a:r>
              <a:rPr lang="en-US" b="1" dirty="0"/>
              <a:t>("%H:%M:%S")</a:t>
            </a:r>
            <a:endParaRPr lang="es-ES" b="1" dirty="0"/>
          </a:p>
          <a:p>
            <a:r>
              <a:rPr lang="en-US" b="1" dirty="0"/>
              <a:t>    </a:t>
            </a:r>
            <a:r>
              <a:rPr lang="en-US" b="1" dirty="0" err="1"/>
              <a:t>the_value</a:t>
            </a:r>
            <a:r>
              <a:rPr lang="en-US" b="1" dirty="0"/>
              <a:t> = </a:t>
            </a:r>
            <a:r>
              <a:rPr lang="en-US" b="1" dirty="0" err="1"/>
              <a:t>random.randint</a:t>
            </a:r>
            <a:r>
              <a:rPr lang="en-US" b="1" dirty="0"/>
              <a:t>(1,100)</a:t>
            </a:r>
            <a:endParaRPr lang="es-ES" b="1" dirty="0"/>
          </a:p>
          <a:p>
            <a:r>
              <a:rPr lang="en-US" b="1" dirty="0"/>
              <a:t>    </a:t>
            </a:r>
            <a:r>
              <a:rPr lang="en-US" b="1" dirty="0" err="1"/>
              <a:t>the_msg</a:t>
            </a:r>
            <a:r>
              <a:rPr lang="en-US" b="1" dirty="0"/>
              <a:t>={'Sensor': 1, 'C_F': 'C', 'Value': </a:t>
            </a:r>
            <a:r>
              <a:rPr lang="en-US" b="1" dirty="0" err="1"/>
              <a:t>the_value</a:t>
            </a:r>
            <a:r>
              <a:rPr lang="en-US" b="1" dirty="0"/>
              <a:t>, 'Time': </a:t>
            </a:r>
            <a:r>
              <a:rPr lang="en-US" b="1" dirty="0" err="1"/>
              <a:t>the_time</a:t>
            </a:r>
            <a:r>
              <a:rPr lang="en-US" b="1" dirty="0"/>
              <a:t>}</a:t>
            </a:r>
            <a:endParaRPr lang="es-ES" b="1" dirty="0"/>
          </a:p>
          <a:p>
            <a:r>
              <a:rPr lang="en-US" dirty="0"/>
              <a:t> </a:t>
            </a:r>
            <a:endParaRPr lang="es-ES" dirty="0"/>
          </a:p>
          <a:p>
            <a:r>
              <a:rPr lang="en-US" b="1" dirty="0">
                <a:solidFill>
                  <a:srgbClr val="C00000"/>
                </a:solidFill>
              </a:rPr>
              <a:t>    </a:t>
            </a:r>
            <a:r>
              <a:rPr lang="en-US" b="1" dirty="0" err="1">
                <a:solidFill>
                  <a:srgbClr val="C00000"/>
                </a:solidFill>
              </a:rPr>
              <a:t>the_msg_str</a:t>
            </a:r>
            <a:r>
              <a:rPr lang="en-US" b="1" dirty="0">
                <a:solidFill>
                  <a:srgbClr val="C00000"/>
                </a:solidFill>
              </a:rPr>
              <a:t> = </a:t>
            </a:r>
            <a:r>
              <a:rPr lang="en-US" b="1" dirty="0" err="1">
                <a:solidFill>
                  <a:srgbClr val="C00000"/>
                </a:solidFill>
              </a:rPr>
              <a:t>json.dumps</a:t>
            </a:r>
            <a:r>
              <a:rPr lang="en-US" b="1" dirty="0">
                <a:solidFill>
                  <a:srgbClr val="C00000"/>
                </a:solidFill>
              </a:rPr>
              <a:t>(</a:t>
            </a:r>
            <a:r>
              <a:rPr lang="en-US" b="1" dirty="0" err="1">
                <a:solidFill>
                  <a:srgbClr val="C00000"/>
                </a:solidFill>
              </a:rPr>
              <a:t>the_msg</a:t>
            </a:r>
            <a:r>
              <a:rPr lang="en-US" b="1" dirty="0">
                <a:solidFill>
                  <a:srgbClr val="C00000"/>
                </a:solidFill>
              </a:rPr>
              <a:t>)</a:t>
            </a:r>
            <a:endParaRPr lang="es-ES" b="1" dirty="0">
              <a:solidFill>
                <a:srgbClr val="C00000"/>
              </a:solidFill>
            </a:endParaRPr>
          </a:p>
          <a:p>
            <a:r>
              <a:rPr lang="en-US" dirty="0"/>
              <a:t> </a:t>
            </a:r>
            <a:endParaRPr lang="es-ES" dirty="0"/>
          </a:p>
          <a:p>
            <a:r>
              <a:rPr lang="en-US" dirty="0"/>
              <a:t>    print(</a:t>
            </a:r>
            <a:r>
              <a:rPr lang="en-US" dirty="0" err="1"/>
              <a:t>the_msg_str</a:t>
            </a:r>
            <a:r>
              <a:rPr lang="en-US" dirty="0"/>
              <a:t>)</a:t>
            </a:r>
            <a:endParaRPr lang="es-ES" dirty="0"/>
          </a:p>
          <a:p>
            <a:r>
              <a:rPr lang="en-US" dirty="0"/>
              <a:t> </a:t>
            </a:r>
            <a:endParaRPr lang="es-ES" dirty="0"/>
          </a:p>
          <a:p>
            <a:r>
              <a:rPr lang="en-US" dirty="0"/>
              <a:t>    </a:t>
            </a:r>
            <a:r>
              <a:rPr lang="en-US" dirty="0" err="1"/>
              <a:t>mqttc.publish</a:t>
            </a:r>
            <a:r>
              <a:rPr lang="en-US" dirty="0"/>
              <a:t>(THE_TOPIC, </a:t>
            </a:r>
            <a:r>
              <a:rPr lang="en-US" dirty="0" err="1"/>
              <a:t>the_msg_str</a:t>
            </a:r>
            <a:r>
              <a:rPr lang="en-US" dirty="0"/>
              <a:t>)</a:t>
            </a:r>
            <a:endParaRPr lang="es-ES" dirty="0"/>
          </a:p>
          <a:p>
            <a:r>
              <a:rPr lang="en-US" dirty="0"/>
              <a:t>    </a:t>
            </a:r>
            <a:r>
              <a:rPr lang="en-US" dirty="0" err="1"/>
              <a:t>time.sleep</a:t>
            </a:r>
            <a:r>
              <a:rPr lang="en-US" dirty="0"/>
              <a:t>(5)</a:t>
            </a:r>
            <a:endParaRPr lang="es-ES" dirty="0"/>
          </a:p>
          <a:p>
            <a:r>
              <a:rPr lang="en-US" dirty="0"/>
              <a:t> </a:t>
            </a:r>
            <a:endParaRPr lang="es-ES" dirty="0"/>
          </a:p>
          <a:p>
            <a:r>
              <a:rPr lang="en-US" dirty="0" err="1"/>
              <a:t>mqttc.loop_stop</a:t>
            </a:r>
            <a:r>
              <a:rPr lang="en-US" dirty="0"/>
              <a:t>()</a:t>
            </a:r>
            <a:endParaRPr lang="es-ES" dirty="0"/>
          </a:p>
          <a:p>
            <a:r>
              <a:rPr lang="en-US" dirty="0"/>
              <a:t> </a:t>
            </a:r>
            <a:endParaRPr lang="es-ES" dirty="0"/>
          </a:p>
          <a:p>
            <a:r>
              <a:rPr lang="es-ES" dirty="0"/>
              <a:t> </a:t>
            </a:r>
          </a:p>
          <a:p>
            <a:endParaRPr lang="en-US" noProof="0" dirty="0"/>
          </a:p>
          <a:p>
            <a:r>
              <a:rPr lang="en-US" noProof="0" dirty="0"/>
              <a:t> </a:t>
            </a:r>
          </a:p>
          <a:p>
            <a:r>
              <a:rPr lang="en-US" noProof="0" dirty="0"/>
              <a:t> </a:t>
            </a:r>
          </a:p>
          <a:p>
            <a:r>
              <a:rPr lang="en-US" noProof="0" dirty="0"/>
              <a:t> </a:t>
            </a:r>
          </a:p>
          <a:p>
            <a:endParaRPr lang="en-US" noProof="0" dirty="0"/>
          </a:p>
        </p:txBody>
      </p:sp>
      <p:sp>
        <p:nvSpPr>
          <p:cNvPr id="5" name="Marcador de texto 4"/>
          <p:cNvSpPr>
            <a:spLocks noGrp="1"/>
          </p:cNvSpPr>
          <p:nvPr>
            <p:ph type="body" sz="quarter" idx="12"/>
          </p:nvPr>
        </p:nvSpPr>
        <p:spPr/>
        <p:txBody>
          <a:bodyPr>
            <a:normAutofit fontScale="92500"/>
          </a:bodyPr>
          <a:lstStyle/>
          <a:p>
            <a:r>
              <a:rPr lang="en-US" dirty="0"/>
              <a:t># File: example5_cons.py</a:t>
            </a:r>
            <a:endParaRPr lang="es-ES" dirty="0"/>
          </a:p>
          <a:p>
            <a:r>
              <a:rPr lang="en-US" dirty="0"/>
              <a:t> </a:t>
            </a:r>
            <a:endParaRPr lang="es-ES" dirty="0"/>
          </a:p>
          <a:p>
            <a:r>
              <a:rPr lang="en-US" b="1" dirty="0"/>
              <a:t>import </a:t>
            </a:r>
            <a:r>
              <a:rPr lang="en-US" b="1" dirty="0" err="1"/>
              <a:t>json</a:t>
            </a:r>
            <a:endParaRPr lang="es-ES" b="1" dirty="0"/>
          </a:p>
          <a:p>
            <a:r>
              <a:rPr lang="en-US" dirty="0"/>
              <a:t>import sys</a:t>
            </a:r>
            <a:endParaRPr lang="es-ES" dirty="0"/>
          </a:p>
          <a:p>
            <a:r>
              <a:rPr lang="en-US" dirty="0"/>
              <a:t>import time</a:t>
            </a:r>
            <a:endParaRPr lang="es-ES" dirty="0"/>
          </a:p>
          <a:p>
            <a:r>
              <a:rPr lang="en-US" dirty="0"/>
              <a:t> </a:t>
            </a:r>
            <a:endParaRPr lang="es-ES" dirty="0"/>
          </a:p>
          <a:p>
            <a:r>
              <a:rPr lang="en-US" dirty="0"/>
              <a:t>import </a:t>
            </a:r>
            <a:r>
              <a:rPr lang="en-US" dirty="0" err="1"/>
              <a:t>paho.mqtt.client</a:t>
            </a:r>
            <a:r>
              <a:rPr lang="en-US" dirty="0"/>
              <a:t> as </a:t>
            </a:r>
            <a:r>
              <a:rPr lang="en-US" dirty="0" err="1"/>
              <a:t>mqtt</a:t>
            </a:r>
            <a:endParaRPr lang="es-ES" dirty="0"/>
          </a:p>
          <a:p>
            <a:r>
              <a:rPr lang="en-US" dirty="0"/>
              <a:t> </a:t>
            </a:r>
            <a:endParaRPr lang="es-ES" dirty="0"/>
          </a:p>
          <a:p>
            <a:r>
              <a:rPr lang="en-US" dirty="0"/>
              <a:t>THE_BROKER = "</a:t>
            </a:r>
            <a:r>
              <a:rPr lang="en-US" dirty="0" err="1"/>
              <a:t>test.mosquitto.org</a:t>
            </a:r>
            <a:r>
              <a:rPr lang="en-US" dirty="0"/>
              <a:t>"</a:t>
            </a:r>
            <a:endParaRPr lang="es-ES" dirty="0"/>
          </a:p>
          <a:p>
            <a:r>
              <a:rPr lang="en-US" b="1" dirty="0"/>
              <a:t>THE_TOPIC = "</a:t>
            </a:r>
            <a:r>
              <a:rPr lang="en-US" b="1" dirty="0" err="1"/>
              <a:t>PMtest</a:t>
            </a:r>
            <a:r>
              <a:rPr lang="en-US" b="1" dirty="0"/>
              <a:t>/</a:t>
            </a:r>
            <a:r>
              <a:rPr lang="en-US" b="1" dirty="0" err="1"/>
              <a:t>jsonvalue</a:t>
            </a:r>
            <a:r>
              <a:rPr lang="en-US" b="1" dirty="0"/>
              <a:t>"</a:t>
            </a:r>
            <a:endParaRPr lang="es-ES" b="1" dirty="0"/>
          </a:p>
          <a:p>
            <a:r>
              <a:rPr lang="en-US" dirty="0"/>
              <a:t> </a:t>
            </a:r>
            <a:endParaRPr lang="es-ES" dirty="0"/>
          </a:p>
          <a:p>
            <a:r>
              <a:rPr lang="en-US" dirty="0"/>
              <a:t># The callback for when the client receives a CONNACK response from the server.</a:t>
            </a:r>
            <a:endParaRPr lang="es-ES" dirty="0"/>
          </a:p>
          <a:p>
            <a:r>
              <a:rPr lang="en-US" dirty="0" err="1"/>
              <a:t>def</a:t>
            </a:r>
            <a:r>
              <a:rPr lang="en-US" dirty="0"/>
              <a:t> </a:t>
            </a:r>
            <a:r>
              <a:rPr lang="en-US" dirty="0" err="1"/>
              <a:t>on_connect</a:t>
            </a:r>
            <a:r>
              <a:rPr lang="en-US" dirty="0"/>
              <a:t>(client, </a:t>
            </a:r>
            <a:r>
              <a:rPr lang="en-US" dirty="0" err="1"/>
              <a:t>userdata</a:t>
            </a:r>
            <a:r>
              <a:rPr lang="en-US" dirty="0"/>
              <a:t>, flags, </a:t>
            </a:r>
            <a:r>
              <a:rPr lang="en-US" dirty="0" err="1"/>
              <a:t>rc</a:t>
            </a:r>
            <a:r>
              <a:rPr lang="en-US" dirty="0"/>
              <a:t>):</a:t>
            </a:r>
            <a:endParaRPr lang="es-ES" dirty="0"/>
          </a:p>
          <a:p>
            <a:r>
              <a:rPr lang="en-US" dirty="0"/>
              <a:t>    print("Connected with result code "+</a:t>
            </a:r>
            <a:r>
              <a:rPr lang="en-US" dirty="0" err="1"/>
              <a:t>str</a:t>
            </a:r>
            <a:r>
              <a:rPr lang="en-US" dirty="0"/>
              <a:t>(</a:t>
            </a:r>
            <a:r>
              <a:rPr lang="en-US" dirty="0" err="1"/>
              <a:t>rc</a:t>
            </a:r>
            <a:r>
              <a:rPr lang="en-US" dirty="0"/>
              <a:t>))</a:t>
            </a:r>
            <a:endParaRPr lang="es-ES" dirty="0"/>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C00000"/>
                </a:solidFill>
              </a:rPr>
              <a:t>    print(</a:t>
            </a:r>
            <a:r>
              <a:rPr lang="en-US" b="1" dirty="0" err="1">
                <a:solidFill>
                  <a:srgbClr val="C00000"/>
                </a:solidFill>
              </a:rPr>
              <a:t>msg.topic</a:t>
            </a:r>
            <a:r>
              <a:rPr lang="en-US" b="1" dirty="0">
                <a:solidFill>
                  <a:srgbClr val="C00000"/>
                </a:solidFill>
              </a:rPr>
              <a:t>+" "+</a:t>
            </a:r>
            <a:r>
              <a:rPr lang="en-US" b="1" dirty="0" err="1">
                <a:solidFill>
                  <a:srgbClr val="C00000"/>
                </a:solidFill>
              </a:rPr>
              <a:t>str</a:t>
            </a:r>
            <a:r>
              <a:rPr lang="en-US" b="1" dirty="0">
                <a:solidFill>
                  <a:srgbClr val="C00000"/>
                </a:solidFill>
              </a:rPr>
              <a:t>(</a:t>
            </a:r>
            <a:r>
              <a:rPr lang="en-US" b="1" dirty="0" err="1">
                <a:solidFill>
                  <a:srgbClr val="C00000"/>
                </a:solidFill>
              </a:rPr>
              <a:t>msg.payload</a:t>
            </a:r>
            <a:r>
              <a:rPr lang="en-US" b="1" dirty="0">
                <a:solidFill>
                  <a:srgbClr val="C00000"/>
                </a:solidFill>
              </a:rPr>
              <a:t>))</a:t>
            </a:r>
            <a:endParaRPr lang="es-ES" b="1" dirty="0">
              <a:solidFill>
                <a:srgbClr val="C00000"/>
              </a:solidFill>
            </a:endParaRPr>
          </a:p>
          <a:p>
            <a:r>
              <a:rPr lang="en-US" b="1" dirty="0"/>
              <a:t> </a:t>
            </a:r>
            <a:endParaRPr lang="es-ES" b="1" dirty="0"/>
          </a:p>
          <a:p>
            <a:r>
              <a:rPr lang="en-US" b="1" dirty="0"/>
              <a:t>    </a:t>
            </a:r>
            <a:r>
              <a:rPr lang="en-US" b="1" dirty="0" err="1"/>
              <a:t>themsg</a:t>
            </a:r>
            <a:r>
              <a:rPr lang="en-US" b="1" dirty="0"/>
              <a:t> = </a:t>
            </a:r>
            <a:r>
              <a:rPr lang="en-US" b="1" dirty="0" err="1"/>
              <a:t>json.loads</a:t>
            </a:r>
            <a:r>
              <a:rPr lang="en-US" b="1" dirty="0"/>
              <a:t>(</a:t>
            </a:r>
            <a:r>
              <a:rPr lang="en-US" b="1" dirty="0" err="1"/>
              <a:t>str</a:t>
            </a:r>
            <a:r>
              <a:rPr lang="en-US" b="1" dirty="0"/>
              <a:t>(</a:t>
            </a:r>
            <a:r>
              <a:rPr lang="en-US" b="1" dirty="0" err="1"/>
              <a:t>msg.payload</a:t>
            </a:r>
            <a:r>
              <a:rPr lang="en-US" b="1" dirty="0"/>
              <a:t>))</a:t>
            </a:r>
            <a:endParaRPr lang="es-ES" b="1" dirty="0"/>
          </a:p>
          <a:p>
            <a:r>
              <a:rPr lang="en-US" b="1" dirty="0"/>
              <a:t> </a:t>
            </a:r>
            <a:endParaRPr lang="es-ES" b="1" dirty="0"/>
          </a:p>
          <a:p>
            <a:r>
              <a:rPr lang="en-US" b="1" dirty="0"/>
              <a:t>    </a:t>
            </a:r>
            <a:r>
              <a:rPr lang="en-US" b="1" dirty="0">
                <a:solidFill>
                  <a:srgbClr val="0070C0"/>
                </a:solidFill>
              </a:rPr>
              <a:t>print("Sensor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['Sensor'])+" got value "+</a:t>
            </a:r>
            <a:endParaRPr lang="es-ES" b="1" dirty="0">
              <a:solidFill>
                <a:srgbClr val="0070C0"/>
              </a:solidFill>
            </a:endParaRPr>
          </a:p>
          <a:p>
            <a:r>
              <a:rPr lang="en-US" b="1" dirty="0">
                <a:solidFill>
                  <a:srgbClr val="0070C0"/>
                </a:solidFill>
              </a:rPr>
              <a:t>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['Value'])+" "+</a:t>
            </a:r>
            <a:r>
              <a:rPr lang="en-US" b="1" dirty="0" err="1">
                <a:solidFill>
                  <a:srgbClr val="0070C0"/>
                </a:solidFill>
              </a:rPr>
              <a:t>themsg</a:t>
            </a:r>
            <a:r>
              <a:rPr lang="en-US" b="1" dirty="0">
                <a:solidFill>
                  <a:srgbClr val="0070C0"/>
                </a:solidFill>
              </a:rPr>
              <a:t>['C_F']+</a:t>
            </a:r>
            <a:endParaRPr lang="es-ES" b="1" dirty="0">
              <a:solidFill>
                <a:srgbClr val="0070C0"/>
              </a:solidFill>
            </a:endParaRPr>
          </a:p>
          <a:p>
            <a:r>
              <a:rPr lang="en-US" b="1" dirty="0">
                <a:solidFill>
                  <a:srgbClr val="0070C0"/>
                </a:solidFill>
              </a:rPr>
              <a:t>    	" at time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['Time']))</a:t>
            </a:r>
            <a:endParaRPr lang="es-ES" b="1" dirty="0">
              <a:solidFill>
                <a:srgbClr val="0070C0"/>
              </a:solidFill>
            </a:endParaRPr>
          </a:p>
          <a:p>
            <a:r>
              <a:rPr lang="en-US" dirty="0"/>
              <a:t> </a:t>
            </a:r>
            <a:endParaRPr lang="es-ES" dirty="0"/>
          </a:p>
          <a:p>
            <a:r>
              <a:rPr lang="en-US" dirty="0"/>
              <a:t>client = </a:t>
            </a:r>
            <a:r>
              <a:rPr lang="en-US" dirty="0" err="1"/>
              <a:t>mqtt.Client</a:t>
            </a:r>
            <a:r>
              <a:rPr lang="en-US" dirty="0"/>
              <a:t>()</a:t>
            </a:r>
            <a:endParaRPr lang="es-ES" dirty="0"/>
          </a:p>
          <a:p>
            <a:r>
              <a:rPr lang="en-US" dirty="0" err="1"/>
              <a:t>client.on_connect</a:t>
            </a:r>
            <a:r>
              <a:rPr lang="en-US" dirty="0"/>
              <a:t> = </a:t>
            </a:r>
            <a:r>
              <a:rPr lang="en-US" dirty="0" err="1"/>
              <a:t>on_connect</a:t>
            </a:r>
            <a:endParaRPr lang="es-ES" dirty="0"/>
          </a:p>
          <a:p>
            <a:r>
              <a:rPr lang="en-US" dirty="0" err="1"/>
              <a:t>client.on_message</a:t>
            </a:r>
            <a:r>
              <a:rPr lang="en-US" dirty="0"/>
              <a:t> = </a:t>
            </a:r>
            <a:r>
              <a:rPr lang="en-US" dirty="0" err="1"/>
              <a:t>on_message</a:t>
            </a:r>
            <a:endParaRPr lang="es-ES" dirty="0"/>
          </a:p>
          <a:p>
            <a:r>
              <a:rPr lang="en-US" dirty="0"/>
              <a:t> </a:t>
            </a:r>
            <a:endParaRPr lang="es-ES" dirty="0"/>
          </a:p>
          <a:p>
            <a:r>
              <a:rPr lang="en-US" dirty="0" err="1"/>
              <a:t>client.connect</a:t>
            </a:r>
            <a:r>
              <a:rPr lang="en-US" dirty="0"/>
              <a:t>(THE_BROKER, 1883, 60)</a:t>
            </a:r>
            <a:endParaRPr lang="es-ES" dirty="0"/>
          </a:p>
          <a:p>
            <a:r>
              <a:rPr lang="en-US" dirty="0" err="1"/>
              <a:t>client.subscribe</a:t>
            </a:r>
            <a:r>
              <a:rPr lang="en-US" dirty="0"/>
              <a:t>(THE_TOPIC)</a:t>
            </a:r>
            <a:endParaRPr lang="es-ES" dirty="0"/>
          </a:p>
          <a:p>
            <a:r>
              <a:rPr lang="en-US" dirty="0"/>
              <a:t> </a:t>
            </a:r>
            <a:endParaRPr lang="es-ES" dirty="0"/>
          </a:p>
          <a:p>
            <a:r>
              <a:rPr lang="en-US" dirty="0" err="1"/>
              <a:t>client.loop_forever</a:t>
            </a:r>
            <a:r>
              <a:rPr lang="en-US" dirty="0"/>
              <a:t>()</a:t>
            </a:r>
            <a:endParaRPr lang="es-ES" dirty="0"/>
          </a:p>
          <a:p>
            <a:r>
              <a:rPr lang="es-ES" dirty="0"/>
              <a:t> </a:t>
            </a:r>
          </a:p>
          <a:p>
            <a:endParaRPr lang="en-US" noProof="0" dirty="0"/>
          </a:p>
          <a:p>
            <a:endParaRPr lang="en-US" noProof="0" dirty="0"/>
          </a:p>
        </p:txBody>
      </p:sp>
      <p:cxnSp>
        <p:nvCxnSpPr>
          <p:cNvPr id="8" name="Conector recto 7"/>
          <p:cNvCxnSpPr>
            <a:cxnSpLocks/>
          </p:cNvCxnSpPr>
          <p:nvPr/>
        </p:nvCxnSpPr>
        <p:spPr bwMode="auto">
          <a:xfrm>
            <a:off x="5025588" y="833887"/>
            <a:ext cx="11502" cy="4410973"/>
          </a:xfrm>
          <a:prstGeom prst="line">
            <a:avLst/>
          </a:prstGeom>
          <a:noFill/>
          <a:ln w="31750" cap="flat" cmpd="sng" algn="ctr">
            <a:solidFill>
              <a:srgbClr val="006599"/>
            </a:solidFill>
            <a:prstDash val="solid"/>
            <a:round/>
            <a:headEnd type="none" w="med" len="med"/>
            <a:tailEnd type="none" w="med" len="med"/>
          </a:ln>
          <a:effectLst/>
        </p:spPr>
      </p:cxnSp>
      <p:sp>
        <p:nvSpPr>
          <p:cNvPr id="13" name="CuadroTexto 12"/>
          <p:cNvSpPr txBox="1"/>
          <p:nvPr/>
        </p:nvSpPr>
        <p:spPr>
          <a:xfrm>
            <a:off x="306973" y="789058"/>
            <a:ext cx="886076" cy="307777"/>
          </a:xfrm>
          <a:prstGeom prst="rect">
            <a:avLst/>
          </a:prstGeom>
          <a:noFill/>
        </p:spPr>
        <p:txBody>
          <a:bodyPr wrap="none" rtlCol="0">
            <a:spAutoFit/>
          </a:bodyPr>
          <a:lstStyle/>
          <a:p>
            <a:r>
              <a:rPr lang="en-US" sz="1400">
                <a:solidFill>
                  <a:srgbClr val="C00000"/>
                </a:solidFill>
              </a:rPr>
              <a:t>Producer</a:t>
            </a:r>
          </a:p>
        </p:txBody>
      </p:sp>
      <p:sp>
        <p:nvSpPr>
          <p:cNvPr id="14" name="CuadroTexto 13"/>
          <p:cNvSpPr txBox="1"/>
          <p:nvPr/>
        </p:nvSpPr>
        <p:spPr>
          <a:xfrm>
            <a:off x="5037090" y="789057"/>
            <a:ext cx="978153" cy="307777"/>
          </a:xfrm>
          <a:prstGeom prst="rect">
            <a:avLst/>
          </a:prstGeom>
          <a:noFill/>
        </p:spPr>
        <p:txBody>
          <a:bodyPr wrap="none" rtlCol="0">
            <a:spAutoFit/>
          </a:bodyPr>
          <a:lstStyle/>
          <a:p>
            <a:r>
              <a:rPr lang="en-US" sz="1400" dirty="0">
                <a:solidFill>
                  <a:srgbClr val="C00000"/>
                </a:solidFill>
              </a:rPr>
              <a:t>Consumer</a:t>
            </a:r>
          </a:p>
        </p:txBody>
      </p:sp>
      <p:sp>
        <p:nvSpPr>
          <p:cNvPr id="6" name="Rectángulo 5">
            <a:extLst>
              <a:ext uri="{FF2B5EF4-FFF2-40B4-BE49-F238E27FC236}">
                <a16:creationId xmlns:a16="http://schemas.microsoft.com/office/drawing/2014/main" id="{CE088C6D-3146-3947-BD97-8B7EE2B11A0A}"/>
              </a:ext>
            </a:extLst>
          </p:cNvPr>
          <p:cNvSpPr/>
          <p:nvPr/>
        </p:nvSpPr>
        <p:spPr>
          <a:xfrm>
            <a:off x="158758" y="5321270"/>
            <a:ext cx="4865298" cy="1107996"/>
          </a:xfrm>
          <a:prstGeom prst="rect">
            <a:avLst/>
          </a:prstGeom>
          <a:solidFill>
            <a:srgbClr val="E2FDC5"/>
          </a:solidFill>
        </p:spPr>
        <p:txBody>
          <a:bodyPr wrap="square">
            <a:spAutoFit/>
          </a:bodyPr>
          <a:lstStyle/>
          <a:p>
            <a:r>
              <a:rPr lang="es-ES" sz="1100" b="1" dirty="0" err="1">
                <a:solidFill>
                  <a:srgbClr val="000000"/>
                </a:solidFill>
                <a:latin typeface="Arial" panose="020B0604020202020204" pitchFamily="34" charset="0"/>
                <a:cs typeface="Arial" panose="020B0604020202020204" pitchFamily="34" charset="0"/>
              </a:rPr>
              <a:t>paho-code:pietro</a:t>
            </a:r>
            <a:r>
              <a:rPr lang="es-ES" sz="1100" b="1" dirty="0">
                <a:solidFill>
                  <a:srgbClr val="000000"/>
                </a:solidFill>
                <a:latin typeface="Arial" panose="020B0604020202020204" pitchFamily="34" charset="0"/>
                <a:cs typeface="Arial" panose="020B0604020202020204" pitchFamily="34" charset="0"/>
              </a:rPr>
              <a:t>$ </a:t>
            </a:r>
            <a:r>
              <a:rPr lang="es-ES" sz="1100" b="1" dirty="0" err="1">
                <a:solidFill>
                  <a:srgbClr val="000000"/>
                </a:solidFill>
                <a:latin typeface="Arial" panose="020B0604020202020204" pitchFamily="34" charset="0"/>
                <a:cs typeface="Arial" panose="020B0604020202020204" pitchFamily="34" charset="0"/>
              </a:rPr>
              <a:t>python</a:t>
            </a:r>
            <a:r>
              <a:rPr lang="es-ES" sz="1100" b="1" dirty="0">
                <a:solidFill>
                  <a:srgbClr val="000000"/>
                </a:solidFill>
                <a:latin typeface="Arial" panose="020B0604020202020204" pitchFamily="34" charset="0"/>
                <a:cs typeface="Arial" panose="020B0604020202020204" pitchFamily="34" charset="0"/>
              </a:rPr>
              <a:t> example5-cons.py </a:t>
            </a:r>
          </a:p>
          <a:p>
            <a:r>
              <a:rPr lang="es-ES" sz="1100" dirty="0" err="1">
                <a:solidFill>
                  <a:srgbClr val="000000"/>
                </a:solidFill>
                <a:latin typeface="Arial" panose="020B0604020202020204" pitchFamily="34" charset="0"/>
                <a:cs typeface="Arial" panose="020B0604020202020204" pitchFamily="34" charset="0"/>
              </a:rPr>
              <a:t>Connected</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with</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result</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code</a:t>
            </a:r>
            <a:r>
              <a:rPr lang="es-ES" sz="1100" dirty="0">
                <a:solidFill>
                  <a:srgbClr val="000000"/>
                </a:solidFill>
                <a:latin typeface="Arial" panose="020B0604020202020204" pitchFamily="34" charset="0"/>
                <a:cs typeface="Arial" panose="020B0604020202020204" pitchFamily="34" charset="0"/>
              </a:rPr>
              <a:t> 0</a:t>
            </a:r>
          </a:p>
          <a:p>
            <a:r>
              <a:rPr lang="es-ES" sz="1100" dirty="0" err="1">
                <a:solidFill>
                  <a:srgbClr val="C00000"/>
                </a:solidFill>
                <a:latin typeface="Arial" panose="020B0604020202020204" pitchFamily="34" charset="0"/>
                <a:cs typeface="Arial" panose="020B0604020202020204" pitchFamily="34" charset="0"/>
              </a:rPr>
              <a:t>PMtest</a:t>
            </a:r>
            <a:r>
              <a:rPr lang="es-ES" sz="1100" dirty="0">
                <a:solidFill>
                  <a:srgbClr val="C00000"/>
                </a:solidFill>
                <a:latin typeface="Arial" panose="020B0604020202020204" pitchFamily="34" charset="0"/>
                <a:cs typeface="Arial" panose="020B0604020202020204" pitchFamily="34" charset="0"/>
              </a:rPr>
              <a:t>/</a:t>
            </a:r>
            <a:r>
              <a:rPr lang="es-ES" sz="1100" dirty="0" err="1">
                <a:solidFill>
                  <a:srgbClr val="C00000"/>
                </a:solidFill>
                <a:latin typeface="Arial" panose="020B0604020202020204" pitchFamily="34" charset="0"/>
                <a:cs typeface="Arial" panose="020B0604020202020204" pitchFamily="34" charset="0"/>
              </a:rPr>
              <a:t>jsonvalue</a:t>
            </a:r>
            <a:r>
              <a:rPr lang="es-ES" sz="1100" dirty="0">
                <a:solidFill>
                  <a:srgbClr val="C00000"/>
                </a:solidFill>
                <a:latin typeface="Arial" panose="020B0604020202020204" pitchFamily="34" charset="0"/>
                <a:cs typeface="Arial" panose="020B0604020202020204" pitchFamily="34" charset="0"/>
              </a:rPr>
              <a:t> {"Time": "12:19:30", "Sensor": 1, "</a:t>
            </a:r>
            <a:r>
              <a:rPr lang="es-ES" sz="1100" dirty="0" err="1">
                <a:solidFill>
                  <a:srgbClr val="C00000"/>
                </a:solidFill>
                <a:latin typeface="Arial" panose="020B0604020202020204" pitchFamily="34" charset="0"/>
                <a:cs typeface="Arial" panose="020B0604020202020204" pitchFamily="34" charset="0"/>
              </a:rPr>
              <a:t>Value</a:t>
            </a:r>
            <a:r>
              <a:rPr lang="es-ES" sz="1100" dirty="0">
                <a:solidFill>
                  <a:srgbClr val="C00000"/>
                </a:solidFill>
                <a:latin typeface="Arial" panose="020B0604020202020204" pitchFamily="34" charset="0"/>
                <a:cs typeface="Arial" panose="020B0604020202020204" pitchFamily="34" charset="0"/>
              </a:rPr>
              <a:t>": 33, "C_F": "C"}</a:t>
            </a:r>
          </a:p>
          <a:p>
            <a:r>
              <a:rPr lang="es-ES" sz="1100" dirty="0">
                <a:solidFill>
                  <a:srgbClr val="004FBA"/>
                </a:solidFill>
                <a:latin typeface="Arial" panose="020B0604020202020204" pitchFamily="34" charset="0"/>
                <a:cs typeface="Arial" panose="020B0604020202020204" pitchFamily="34" charset="0"/>
              </a:rPr>
              <a:t>Sensor 1 </a:t>
            </a:r>
            <a:r>
              <a:rPr lang="es-ES" sz="1100" dirty="0" err="1">
                <a:solidFill>
                  <a:srgbClr val="004FBA"/>
                </a:solidFill>
                <a:latin typeface="Arial" panose="020B0604020202020204" pitchFamily="34" charset="0"/>
                <a:cs typeface="Arial" panose="020B0604020202020204" pitchFamily="34" charset="0"/>
              </a:rPr>
              <a:t>got</a:t>
            </a:r>
            <a:r>
              <a:rPr lang="es-ES" sz="1100" dirty="0">
                <a:solidFill>
                  <a:srgbClr val="004FBA"/>
                </a:solidFill>
                <a:latin typeface="Arial" panose="020B0604020202020204" pitchFamily="34" charset="0"/>
                <a:cs typeface="Arial" panose="020B0604020202020204" pitchFamily="34" charset="0"/>
              </a:rPr>
              <a:t> </a:t>
            </a:r>
            <a:r>
              <a:rPr lang="es-ES" sz="1100" dirty="0" err="1">
                <a:solidFill>
                  <a:srgbClr val="004FBA"/>
                </a:solidFill>
                <a:latin typeface="Arial" panose="020B0604020202020204" pitchFamily="34" charset="0"/>
                <a:cs typeface="Arial" panose="020B0604020202020204" pitchFamily="34" charset="0"/>
              </a:rPr>
              <a:t>value</a:t>
            </a:r>
            <a:r>
              <a:rPr lang="es-ES" sz="1100" dirty="0">
                <a:solidFill>
                  <a:srgbClr val="004FBA"/>
                </a:solidFill>
                <a:latin typeface="Arial" panose="020B0604020202020204" pitchFamily="34" charset="0"/>
                <a:cs typeface="Arial" panose="020B0604020202020204" pitchFamily="34" charset="0"/>
              </a:rPr>
              <a:t> 33 C at time 12:19:30</a:t>
            </a:r>
          </a:p>
          <a:p>
            <a:r>
              <a:rPr lang="es-ES" sz="1100" dirty="0" err="1">
                <a:solidFill>
                  <a:srgbClr val="C00000"/>
                </a:solidFill>
                <a:latin typeface="Arial" panose="020B0604020202020204" pitchFamily="34" charset="0"/>
                <a:cs typeface="Arial" panose="020B0604020202020204" pitchFamily="34" charset="0"/>
              </a:rPr>
              <a:t>PMtest</a:t>
            </a:r>
            <a:r>
              <a:rPr lang="es-ES" sz="1100" dirty="0">
                <a:solidFill>
                  <a:srgbClr val="C00000"/>
                </a:solidFill>
                <a:latin typeface="Arial" panose="020B0604020202020204" pitchFamily="34" charset="0"/>
                <a:cs typeface="Arial" panose="020B0604020202020204" pitchFamily="34" charset="0"/>
              </a:rPr>
              <a:t>/</a:t>
            </a:r>
            <a:r>
              <a:rPr lang="es-ES" sz="1100" dirty="0" err="1">
                <a:solidFill>
                  <a:srgbClr val="C00000"/>
                </a:solidFill>
                <a:latin typeface="Arial" panose="020B0604020202020204" pitchFamily="34" charset="0"/>
                <a:cs typeface="Arial" panose="020B0604020202020204" pitchFamily="34" charset="0"/>
              </a:rPr>
              <a:t>jsonvalue</a:t>
            </a:r>
            <a:r>
              <a:rPr lang="es-ES" sz="1100" dirty="0">
                <a:solidFill>
                  <a:srgbClr val="C00000"/>
                </a:solidFill>
                <a:latin typeface="Arial" panose="020B0604020202020204" pitchFamily="34" charset="0"/>
                <a:cs typeface="Arial" panose="020B0604020202020204" pitchFamily="34" charset="0"/>
              </a:rPr>
              <a:t> {"Time": "12:19:35", "Sensor": 1, "</a:t>
            </a:r>
            <a:r>
              <a:rPr lang="es-ES" sz="1100" dirty="0" err="1">
                <a:solidFill>
                  <a:srgbClr val="C00000"/>
                </a:solidFill>
                <a:latin typeface="Arial" panose="020B0604020202020204" pitchFamily="34" charset="0"/>
                <a:cs typeface="Arial" panose="020B0604020202020204" pitchFamily="34" charset="0"/>
              </a:rPr>
              <a:t>Value</a:t>
            </a:r>
            <a:r>
              <a:rPr lang="es-ES" sz="1100" dirty="0">
                <a:solidFill>
                  <a:srgbClr val="C00000"/>
                </a:solidFill>
                <a:latin typeface="Arial" panose="020B0604020202020204" pitchFamily="34" charset="0"/>
                <a:cs typeface="Arial" panose="020B0604020202020204" pitchFamily="34" charset="0"/>
              </a:rPr>
              <a:t>": 11, "C_F": "C"}</a:t>
            </a:r>
          </a:p>
          <a:p>
            <a:r>
              <a:rPr lang="es-ES" sz="1100" dirty="0">
                <a:solidFill>
                  <a:srgbClr val="004FBA"/>
                </a:solidFill>
                <a:latin typeface="Arial" panose="020B0604020202020204" pitchFamily="34" charset="0"/>
                <a:cs typeface="Arial" panose="020B0604020202020204" pitchFamily="34" charset="0"/>
              </a:rPr>
              <a:t>Sensor 1 </a:t>
            </a:r>
            <a:r>
              <a:rPr lang="es-ES" sz="1100" dirty="0" err="1">
                <a:solidFill>
                  <a:srgbClr val="004FBA"/>
                </a:solidFill>
                <a:latin typeface="Arial" panose="020B0604020202020204" pitchFamily="34" charset="0"/>
                <a:cs typeface="Arial" panose="020B0604020202020204" pitchFamily="34" charset="0"/>
              </a:rPr>
              <a:t>got</a:t>
            </a:r>
            <a:r>
              <a:rPr lang="es-ES" sz="1100" dirty="0">
                <a:solidFill>
                  <a:srgbClr val="004FBA"/>
                </a:solidFill>
                <a:latin typeface="Arial" panose="020B0604020202020204" pitchFamily="34" charset="0"/>
                <a:cs typeface="Arial" panose="020B0604020202020204" pitchFamily="34" charset="0"/>
              </a:rPr>
              <a:t> </a:t>
            </a:r>
            <a:r>
              <a:rPr lang="es-ES" sz="1100" dirty="0" err="1">
                <a:solidFill>
                  <a:srgbClr val="004FBA"/>
                </a:solidFill>
                <a:latin typeface="Arial" panose="020B0604020202020204" pitchFamily="34" charset="0"/>
                <a:cs typeface="Arial" panose="020B0604020202020204" pitchFamily="34" charset="0"/>
              </a:rPr>
              <a:t>value</a:t>
            </a:r>
            <a:r>
              <a:rPr lang="es-ES" sz="1100" dirty="0">
                <a:solidFill>
                  <a:srgbClr val="004FBA"/>
                </a:solidFill>
                <a:latin typeface="Arial" panose="020B0604020202020204" pitchFamily="34" charset="0"/>
                <a:cs typeface="Arial" panose="020B0604020202020204" pitchFamily="34" charset="0"/>
              </a:rPr>
              <a:t> 11 C at time 12:19:35</a:t>
            </a:r>
          </a:p>
        </p:txBody>
      </p:sp>
      <p:cxnSp>
        <p:nvCxnSpPr>
          <p:cNvPr id="15" name="Conector recto de flecha 14">
            <a:extLst>
              <a:ext uri="{FF2B5EF4-FFF2-40B4-BE49-F238E27FC236}">
                <a16:creationId xmlns:a16="http://schemas.microsoft.com/office/drawing/2014/main" id="{CB814B09-5C40-794D-BC14-56A6FDB02DC2}"/>
              </a:ext>
            </a:extLst>
          </p:cNvPr>
          <p:cNvCxnSpPr>
            <a:cxnSpLocks/>
          </p:cNvCxnSpPr>
          <p:nvPr/>
        </p:nvCxnSpPr>
        <p:spPr bwMode="auto">
          <a:xfrm flipH="1">
            <a:off x="3904893" y="4192438"/>
            <a:ext cx="1247952" cy="1052422"/>
          </a:xfrm>
          <a:prstGeom prst="straightConnector1">
            <a:avLst/>
          </a:prstGeom>
          <a:noFill/>
          <a:ln w="28575" cap="flat" cmpd="sng" algn="ctr">
            <a:solidFill>
              <a:srgbClr val="00B050"/>
            </a:solidFill>
            <a:prstDash val="solid"/>
            <a:round/>
            <a:headEnd type="none" w="med" len="med"/>
            <a:tailEnd type="triangle"/>
          </a:ln>
          <a:effectLst/>
        </p:spPr>
      </p:cxnSp>
      <p:sp>
        <p:nvSpPr>
          <p:cNvPr id="16" name="Abrir llave 15">
            <a:extLst>
              <a:ext uri="{FF2B5EF4-FFF2-40B4-BE49-F238E27FC236}">
                <a16:creationId xmlns:a16="http://schemas.microsoft.com/office/drawing/2014/main" id="{2F536C94-6883-8948-8DE8-D01830090B70}"/>
              </a:ext>
            </a:extLst>
          </p:cNvPr>
          <p:cNvSpPr/>
          <p:nvPr/>
        </p:nvSpPr>
        <p:spPr bwMode="auto">
          <a:xfrm>
            <a:off x="5152845" y="3720860"/>
            <a:ext cx="201283" cy="937404"/>
          </a:xfrm>
          <a:prstGeom prst="leftBrace">
            <a:avLst>
              <a:gd name="adj1" fmla="val 45476"/>
              <a:gd name="adj2" fmla="val 50000"/>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31150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MQTT with MicroPython</a:t>
            </a:r>
            <a:endParaRPr lang="en-US" dirty="0"/>
          </a:p>
        </p:txBody>
      </p:sp>
      <p:sp>
        <p:nvSpPr>
          <p:cNvPr id="3" name="Segnaposto contenuto 2"/>
          <p:cNvSpPr>
            <a:spLocks noGrp="1"/>
          </p:cNvSpPr>
          <p:nvPr>
            <p:ph idx="1"/>
          </p:nvPr>
        </p:nvSpPr>
        <p:spPr/>
        <p:txBody>
          <a:bodyPr>
            <a:normAutofit fontScale="85000" lnSpcReduction="20000"/>
          </a:bodyPr>
          <a:lstStyle/>
          <a:p>
            <a:r>
              <a:rPr lang="en-US" dirty="0"/>
              <a:t>Import the library			</a:t>
            </a:r>
          </a:p>
          <a:p>
            <a:pPr marL="11112" indent="0">
              <a:buNone/>
            </a:pPr>
            <a:r>
              <a:rPr lang="en-US" dirty="0">
                <a:solidFill>
                  <a:srgbClr val="004FBA"/>
                </a:solidFill>
                <a:latin typeface="Courier" charset="0"/>
                <a:ea typeface="Courier" charset="0"/>
                <a:cs typeface="Courier" charset="0"/>
              </a:rPr>
              <a:t>	from </a:t>
            </a:r>
            <a:r>
              <a:rPr lang="en-US" dirty="0" err="1">
                <a:solidFill>
                  <a:srgbClr val="004FBA"/>
                </a:solidFill>
                <a:latin typeface="Courier" charset="0"/>
                <a:ea typeface="Courier" charset="0"/>
                <a:cs typeface="Courier" charset="0"/>
              </a:rPr>
              <a:t>mqtt</a:t>
            </a:r>
            <a:r>
              <a:rPr lang="en-US" dirty="0">
                <a:solidFill>
                  <a:srgbClr val="004FBA"/>
                </a:solidFill>
                <a:latin typeface="Courier" charset="0"/>
                <a:ea typeface="Courier" charset="0"/>
                <a:cs typeface="Courier" charset="0"/>
              </a:rPr>
              <a:t> import </a:t>
            </a:r>
            <a:r>
              <a:rPr lang="en-US" dirty="0" err="1">
                <a:solidFill>
                  <a:srgbClr val="004FBA"/>
                </a:solidFill>
                <a:latin typeface="Courier" charset="0"/>
                <a:ea typeface="Courier" charset="0"/>
                <a:cs typeface="Courier" charset="0"/>
              </a:rPr>
              <a:t>MQTTClient</a:t>
            </a:r>
            <a:endParaRPr lang="en-US" dirty="0">
              <a:solidFill>
                <a:srgbClr val="004FBA"/>
              </a:solidFill>
              <a:latin typeface="Courier" charset="0"/>
              <a:ea typeface="Courier" charset="0"/>
              <a:cs typeface="Courier" charset="0"/>
            </a:endParaRPr>
          </a:p>
          <a:p>
            <a:r>
              <a:rPr lang="en-US" dirty="0"/>
              <a:t>Creating a client:</a:t>
            </a:r>
          </a:p>
          <a:p>
            <a:pPr marL="11112" indent="0">
              <a:buNone/>
            </a:pPr>
            <a:r>
              <a:rPr lang="en-US" dirty="0">
                <a:solidFill>
                  <a:srgbClr val="004FBA"/>
                </a:solidFill>
                <a:latin typeface="Courier" charset="0"/>
                <a:ea typeface="Courier" charset="0"/>
                <a:cs typeface="Courier" charset="0"/>
              </a:rPr>
              <a:t>	</a:t>
            </a:r>
            <a:r>
              <a:rPr lang="en-US" dirty="0" err="1">
                <a:solidFill>
                  <a:srgbClr val="004FBA"/>
                </a:solidFill>
                <a:latin typeface="Courier" charset="0"/>
                <a:ea typeface="Courier" charset="0"/>
                <a:cs typeface="Courier" charset="0"/>
              </a:rPr>
              <a:t>MQTTclient</a:t>
            </a:r>
            <a:r>
              <a:rPr lang="en-US" dirty="0">
                <a:solidFill>
                  <a:srgbClr val="004FBA"/>
                </a:solidFill>
                <a:latin typeface="Courier" charset="0"/>
                <a:ea typeface="Courier" charset="0"/>
                <a:cs typeface="Courier" charset="0"/>
              </a:rPr>
              <a:t>(</a:t>
            </a:r>
            <a:r>
              <a:rPr lang="en-US" dirty="0" err="1">
                <a:solidFill>
                  <a:srgbClr val="004FBA"/>
                </a:solidFill>
                <a:latin typeface="Courier" charset="0"/>
                <a:ea typeface="Courier" charset="0"/>
                <a:cs typeface="Courier" charset="0"/>
              </a:rPr>
              <a:t>client_id</a:t>
            </a:r>
            <a:r>
              <a:rPr lang="en-US" dirty="0">
                <a:solidFill>
                  <a:srgbClr val="004FBA"/>
                </a:solidFill>
                <a:latin typeface="Courier" charset="0"/>
                <a:ea typeface="Courier" charset="0"/>
                <a:cs typeface="Courier" charset="0"/>
              </a:rPr>
              <a:t>, server, port=0, user=None, 	password=None, </a:t>
            </a:r>
            <a:r>
              <a:rPr lang="en-US" dirty="0" err="1">
                <a:solidFill>
                  <a:srgbClr val="004FBA"/>
                </a:solidFill>
                <a:latin typeface="Courier" charset="0"/>
                <a:ea typeface="Courier" charset="0"/>
                <a:cs typeface="Courier" charset="0"/>
              </a:rPr>
              <a:t>keepalive</a:t>
            </a:r>
            <a:r>
              <a:rPr lang="en-US" dirty="0">
                <a:solidFill>
                  <a:srgbClr val="004FBA"/>
                </a:solidFill>
                <a:latin typeface="Courier" charset="0"/>
                <a:ea typeface="Courier" charset="0"/>
                <a:cs typeface="Courier" charset="0"/>
              </a:rPr>
              <a:t>=0,  </a:t>
            </a:r>
            <a:r>
              <a:rPr lang="en-US" dirty="0" err="1">
                <a:solidFill>
                  <a:srgbClr val="004FBA"/>
                </a:solidFill>
                <a:latin typeface="Courier" charset="0"/>
                <a:ea typeface="Courier" charset="0"/>
                <a:cs typeface="Courier" charset="0"/>
              </a:rPr>
              <a:t>ssl</a:t>
            </a:r>
            <a:r>
              <a:rPr lang="en-US" dirty="0">
                <a:solidFill>
                  <a:srgbClr val="004FBA"/>
                </a:solidFill>
                <a:latin typeface="Courier" charset="0"/>
                <a:ea typeface="Courier" charset="0"/>
                <a:cs typeface="Courier" charset="0"/>
              </a:rPr>
              <a:t>=False, </a:t>
            </a:r>
            <a:r>
              <a:rPr lang="en-US" dirty="0" err="1">
                <a:solidFill>
                  <a:srgbClr val="004FBA"/>
                </a:solidFill>
                <a:latin typeface="Courier" charset="0"/>
                <a:ea typeface="Courier" charset="0"/>
                <a:cs typeface="Courier" charset="0"/>
              </a:rPr>
              <a:t>ssl_params</a:t>
            </a:r>
            <a:r>
              <a:rPr lang="en-US" dirty="0">
                <a:solidFill>
                  <a:srgbClr val="004FBA"/>
                </a:solidFill>
                <a:latin typeface="Courier" charset="0"/>
                <a:ea typeface="Courier" charset="0"/>
                <a:cs typeface="Courier" charset="0"/>
              </a:rPr>
              <a:t>={})</a:t>
            </a:r>
          </a:p>
          <a:p>
            <a:pPr marL="11112" indent="0">
              <a:buNone/>
            </a:pPr>
            <a:r>
              <a:rPr lang="fr-FR" dirty="0">
                <a:solidFill>
                  <a:schemeClr val="bg1">
                    <a:lumMod val="50000"/>
                  </a:schemeClr>
                </a:solidFill>
                <a:latin typeface="Courier" charset="0"/>
                <a:ea typeface="Courier" charset="0"/>
                <a:cs typeface="Courier" charset="0"/>
              </a:rPr>
              <a:t>	</a:t>
            </a:r>
            <a:r>
              <a:rPr lang="fr-FR" dirty="0" err="1">
                <a:solidFill>
                  <a:schemeClr val="bg1">
                    <a:lumMod val="50000"/>
                  </a:schemeClr>
                </a:solidFill>
                <a:latin typeface="Courier" charset="0"/>
                <a:ea typeface="Courier" charset="0"/>
                <a:cs typeface="Courier" charset="0"/>
              </a:rPr>
              <a:t>e.g</a:t>
            </a:r>
            <a:r>
              <a:rPr lang="fr-FR" dirty="0">
                <a:solidFill>
                  <a:schemeClr val="bg1">
                    <a:lumMod val="50000"/>
                  </a:schemeClr>
                </a:solidFill>
                <a:latin typeface="Courier" charset="0"/>
                <a:ea typeface="Courier" charset="0"/>
                <a:cs typeface="Courier" charset="0"/>
              </a:rPr>
              <a:t>., client = </a:t>
            </a:r>
            <a:r>
              <a:rPr lang="fr-FR" dirty="0" err="1">
                <a:solidFill>
                  <a:schemeClr val="bg1">
                    <a:lumMod val="50000"/>
                  </a:schemeClr>
                </a:solidFill>
                <a:latin typeface="Courier" charset="0"/>
                <a:ea typeface="Courier" charset="0"/>
                <a:cs typeface="Courier" charset="0"/>
              </a:rPr>
              <a:t>MQTTClient</a:t>
            </a:r>
            <a:r>
              <a:rPr lang="fr-FR" dirty="0">
                <a:solidFill>
                  <a:schemeClr val="bg1">
                    <a:lumMod val="50000"/>
                  </a:schemeClr>
                </a:solidFill>
                <a:latin typeface="Courier" charset="0"/>
                <a:ea typeface="Courier" charset="0"/>
                <a:cs typeface="Courier" charset="0"/>
              </a:rPr>
              <a:t>("</a:t>
            </a:r>
            <a:r>
              <a:rPr lang="fr-FR" dirty="0" err="1">
                <a:solidFill>
                  <a:schemeClr val="bg1">
                    <a:lumMod val="50000"/>
                  </a:schemeClr>
                </a:solidFill>
                <a:latin typeface="Courier" charset="0"/>
                <a:ea typeface="Courier" charset="0"/>
                <a:cs typeface="Courier" charset="0"/>
              </a:rPr>
              <a:t>dev_id</a:t>
            </a:r>
            <a:r>
              <a:rPr lang="fr-FR" dirty="0">
                <a:solidFill>
                  <a:schemeClr val="bg1">
                    <a:lumMod val="50000"/>
                  </a:schemeClr>
                </a:solidFill>
                <a:latin typeface="Courier" charset="0"/>
                <a:ea typeface="Courier" charset="0"/>
                <a:cs typeface="Courier" charset="0"/>
              </a:rPr>
              <a:t>", "10.1.1.101", 1883)</a:t>
            </a:r>
            <a:endParaRPr lang="en-US" dirty="0">
              <a:solidFill>
                <a:schemeClr val="bg1">
                  <a:lumMod val="50000"/>
                </a:schemeClr>
              </a:solidFill>
              <a:latin typeface="Courier" charset="0"/>
              <a:ea typeface="Courier" charset="0"/>
              <a:cs typeface="Courier" charset="0"/>
            </a:endParaRPr>
          </a:p>
          <a:p>
            <a:r>
              <a:rPr lang="en-US" dirty="0"/>
              <a:t>The various calls:</a:t>
            </a:r>
          </a:p>
          <a:p>
            <a:r>
              <a:rPr lang="en-US" dirty="0">
                <a:solidFill>
                  <a:srgbClr val="004FBA"/>
                </a:solidFill>
                <a:latin typeface="Courier" charset="0"/>
                <a:ea typeface="Courier" charset="0"/>
                <a:cs typeface="Courier" charset="0"/>
              </a:rPr>
              <a:t>connect(</a:t>
            </a:r>
            <a:r>
              <a:rPr lang="en-US" dirty="0" err="1">
                <a:solidFill>
                  <a:srgbClr val="004FBA"/>
                </a:solidFill>
                <a:latin typeface="Courier" charset="0"/>
                <a:ea typeface="Courier" charset="0"/>
                <a:cs typeface="Courier" charset="0"/>
              </a:rPr>
              <a:t>clean_session</a:t>
            </a:r>
            <a:r>
              <a:rPr lang="en-US" dirty="0">
                <a:solidFill>
                  <a:srgbClr val="004FBA"/>
                </a:solidFill>
                <a:latin typeface="Courier" charset="0"/>
                <a:ea typeface="Courier" charset="0"/>
                <a:cs typeface="Courier" charset="0"/>
              </a:rPr>
              <a:t>=True):</a:t>
            </a:r>
          </a:p>
          <a:p>
            <a:r>
              <a:rPr lang="en-US" dirty="0">
                <a:solidFill>
                  <a:srgbClr val="004FBA"/>
                </a:solidFill>
                <a:latin typeface="Courier" charset="0"/>
                <a:ea typeface="Courier" charset="0"/>
                <a:cs typeface="Courier" charset="0"/>
              </a:rPr>
              <a:t>publish(topic, </a:t>
            </a:r>
            <a:r>
              <a:rPr lang="en-US" dirty="0" err="1">
                <a:solidFill>
                  <a:srgbClr val="004FBA"/>
                </a:solidFill>
                <a:latin typeface="Courier" charset="0"/>
                <a:ea typeface="Courier" charset="0"/>
                <a:cs typeface="Courier" charset="0"/>
              </a:rPr>
              <a:t>msg</a:t>
            </a:r>
            <a:r>
              <a:rPr lang="en-US" dirty="0">
                <a:solidFill>
                  <a:srgbClr val="004FBA"/>
                </a:solidFill>
                <a:latin typeface="Courier" charset="0"/>
                <a:ea typeface="Courier" charset="0"/>
                <a:cs typeface="Courier" charset="0"/>
              </a:rPr>
              <a:t>, retain=False, </a:t>
            </a:r>
            <a:r>
              <a:rPr lang="en-US" dirty="0" err="1">
                <a:solidFill>
                  <a:srgbClr val="004FBA"/>
                </a:solidFill>
                <a:latin typeface="Courier" charset="0"/>
                <a:ea typeface="Courier" charset="0"/>
                <a:cs typeface="Courier" charset="0"/>
              </a:rPr>
              <a:t>qos</a:t>
            </a:r>
            <a:r>
              <a:rPr lang="en-US" dirty="0">
                <a:solidFill>
                  <a:srgbClr val="004FBA"/>
                </a:solidFill>
                <a:latin typeface="Courier" charset="0"/>
                <a:ea typeface="Courier" charset="0"/>
                <a:cs typeface="Courier" charset="0"/>
              </a:rPr>
              <a:t>=0):</a:t>
            </a:r>
          </a:p>
          <a:p>
            <a:r>
              <a:rPr lang="en-US" dirty="0">
                <a:solidFill>
                  <a:srgbClr val="004FBA"/>
                </a:solidFill>
                <a:latin typeface="Courier" charset="0"/>
                <a:ea typeface="Courier" charset="0"/>
                <a:cs typeface="Courier" charset="0"/>
              </a:rPr>
              <a:t>subscribe(topic, </a:t>
            </a:r>
            <a:r>
              <a:rPr lang="en-US" dirty="0" err="1">
                <a:solidFill>
                  <a:srgbClr val="004FBA"/>
                </a:solidFill>
                <a:latin typeface="Courier" charset="0"/>
                <a:ea typeface="Courier" charset="0"/>
                <a:cs typeface="Courier" charset="0"/>
              </a:rPr>
              <a:t>qos</a:t>
            </a:r>
            <a:r>
              <a:rPr lang="en-US" dirty="0">
                <a:solidFill>
                  <a:srgbClr val="004FBA"/>
                </a:solidFill>
                <a:latin typeface="Courier" charset="0"/>
                <a:ea typeface="Courier" charset="0"/>
                <a:cs typeface="Courier" charset="0"/>
              </a:rPr>
              <a:t>=0):</a:t>
            </a:r>
          </a:p>
          <a:p>
            <a:r>
              <a:rPr lang="en-US" dirty="0" err="1">
                <a:solidFill>
                  <a:srgbClr val="004FBA"/>
                </a:solidFill>
                <a:latin typeface="Courier" charset="0"/>
                <a:ea typeface="Courier" charset="0"/>
                <a:cs typeface="Courier" charset="0"/>
              </a:rPr>
              <a:t>set_callback</a:t>
            </a:r>
            <a:r>
              <a:rPr lang="en-US" dirty="0">
                <a:solidFill>
                  <a:srgbClr val="004FBA"/>
                </a:solidFill>
                <a:latin typeface="Courier" charset="0"/>
                <a:ea typeface="Courier" charset="0"/>
                <a:cs typeface="Courier" charset="0"/>
              </a:rPr>
              <a:t>(self, f):</a:t>
            </a:r>
          </a:p>
          <a:p>
            <a:endParaRPr lang="en-US" dirty="0">
              <a:solidFill>
                <a:srgbClr val="004FBA"/>
              </a:solidFill>
              <a:latin typeface="Courier" charset="0"/>
              <a:ea typeface="Courier" charset="0"/>
              <a:cs typeface="Courier" charset="0"/>
            </a:endParaRPr>
          </a:p>
          <a:p>
            <a:r>
              <a:rPr lang="en-US" dirty="0" err="1">
                <a:solidFill>
                  <a:srgbClr val="004FBA"/>
                </a:solidFill>
                <a:latin typeface="Courier" charset="0"/>
                <a:ea typeface="Courier" charset="0"/>
                <a:cs typeface="Courier" charset="0"/>
              </a:rPr>
              <a:t>wait_msg</a:t>
            </a:r>
            <a:r>
              <a:rPr lang="en-US" dirty="0">
                <a:solidFill>
                  <a:srgbClr val="004FBA"/>
                </a:solidFill>
                <a:latin typeface="Courier" charset="0"/>
                <a:ea typeface="Courier" charset="0"/>
                <a:cs typeface="Courier" charset="0"/>
              </a:rPr>
              <a:t>():</a:t>
            </a:r>
          </a:p>
          <a:p>
            <a:pPr lvl="1"/>
            <a:r>
              <a:rPr lang="en-US" dirty="0"/>
              <a:t>Wait for a single incoming MQTT message and process it. Subscribed messages are delivered to a callback previously set by .</a:t>
            </a:r>
            <a:r>
              <a:rPr lang="en-US" dirty="0" err="1"/>
              <a:t>set_callback</a:t>
            </a:r>
            <a:r>
              <a:rPr lang="en-US" dirty="0"/>
              <a:t>() method. Other (internal) MQTT messages processed internally.</a:t>
            </a:r>
          </a:p>
          <a:p>
            <a:r>
              <a:rPr lang="en-US" dirty="0" err="1">
                <a:solidFill>
                  <a:srgbClr val="004FBA"/>
                </a:solidFill>
                <a:latin typeface="Courier" charset="0"/>
                <a:ea typeface="Courier" charset="0"/>
                <a:cs typeface="Courier" charset="0"/>
              </a:rPr>
              <a:t>check_msg</a:t>
            </a:r>
            <a:r>
              <a:rPr lang="en-US" dirty="0">
                <a:solidFill>
                  <a:srgbClr val="004FBA"/>
                </a:solidFill>
                <a:latin typeface="Courier" charset="0"/>
                <a:ea typeface="Courier" charset="0"/>
                <a:cs typeface="Courier" charset="0"/>
              </a:rPr>
              <a:t>():</a:t>
            </a:r>
          </a:p>
          <a:p>
            <a:pPr lvl="1"/>
            <a:r>
              <a:rPr lang="en-US" dirty="0"/>
              <a:t>Checks whether a pending message from server is available. If not, returns immediately with None. Otherwise, does the same processing as </a:t>
            </a:r>
            <a:r>
              <a:rPr lang="en-US" dirty="0" err="1"/>
              <a:t>wait_msg</a:t>
            </a:r>
            <a:r>
              <a:rPr lang="en-US" dirty="0"/>
              <a:t>.</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58</a:t>
            </a:fld>
            <a:endParaRPr lang="en-US" dirty="0"/>
          </a:p>
        </p:txBody>
      </p:sp>
    </p:spTree>
    <p:extLst>
      <p:ext uri="{BB962C8B-B14F-4D97-AF65-F5344CB8AC3E}">
        <p14:creationId xmlns:p14="http://schemas.microsoft.com/office/powerpoint/2010/main" val="43814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84BB1-DE88-BE40-822F-F2EDBA222781}"/>
              </a:ext>
            </a:extLst>
          </p:cNvPr>
          <p:cNvSpPr>
            <a:spLocks noGrp="1"/>
          </p:cNvSpPr>
          <p:nvPr>
            <p:ph type="title"/>
          </p:nvPr>
        </p:nvSpPr>
        <p:spPr/>
        <p:txBody>
          <a:bodyPr/>
          <a:lstStyle/>
          <a:p>
            <a:r>
              <a:rPr lang="en-US" dirty="0" err="1"/>
              <a:t>MicroPython</a:t>
            </a:r>
            <a:r>
              <a:rPr lang="en-US" dirty="0"/>
              <a:t>: </a:t>
            </a:r>
            <a:r>
              <a:rPr lang="es-ES" dirty="0"/>
              <a:t>a simple </a:t>
            </a:r>
            <a:r>
              <a:rPr lang="es-ES" dirty="0" err="1"/>
              <a:t>subscriber</a:t>
            </a:r>
            <a:endParaRPr lang="en-US" dirty="0"/>
          </a:p>
        </p:txBody>
      </p:sp>
      <p:sp>
        <p:nvSpPr>
          <p:cNvPr id="4" name="Marcador de posición de número de diapositiva 3">
            <a:extLst>
              <a:ext uri="{FF2B5EF4-FFF2-40B4-BE49-F238E27FC236}">
                <a16:creationId xmlns:a16="http://schemas.microsoft.com/office/drawing/2014/main" id="{DCE0D3D3-7BD8-B94D-A710-C716D4CD6D78}"/>
              </a:ext>
            </a:extLst>
          </p:cNvPr>
          <p:cNvSpPr>
            <a:spLocks noGrp="1"/>
          </p:cNvSpPr>
          <p:nvPr>
            <p:ph type="sldNum" sz="quarter" idx="10"/>
          </p:nvPr>
        </p:nvSpPr>
        <p:spPr/>
        <p:txBody>
          <a:bodyPr/>
          <a:lstStyle/>
          <a:p>
            <a:fld id="{BA658625-7B0B-EB4B-9306-964DC7C89793}" type="slidenum">
              <a:rPr lang="en-US" smtClean="0"/>
              <a:t>59</a:t>
            </a:fld>
            <a:endParaRPr lang="en-US" dirty="0"/>
          </a:p>
        </p:txBody>
      </p:sp>
      <p:pic>
        <p:nvPicPr>
          <p:cNvPr id="5" name="Imagen 4">
            <a:extLst>
              <a:ext uri="{FF2B5EF4-FFF2-40B4-BE49-F238E27FC236}">
                <a16:creationId xmlns:a16="http://schemas.microsoft.com/office/drawing/2014/main" id="{E1F0A101-24ED-6140-BAFE-40DEEF927E42}"/>
              </a:ext>
            </a:extLst>
          </p:cNvPr>
          <p:cNvPicPr>
            <a:picLocks noChangeAspect="1"/>
          </p:cNvPicPr>
          <p:nvPr/>
        </p:nvPicPr>
        <p:blipFill>
          <a:blip r:embed="rId2"/>
          <a:stretch>
            <a:fillRect/>
          </a:stretch>
        </p:blipFill>
        <p:spPr>
          <a:xfrm>
            <a:off x="2503623" y="927391"/>
            <a:ext cx="4997192" cy="5580197"/>
          </a:xfrm>
          <a:prstGeom prst="rect">
            <a:avLst/>
          </a:prstGeom>
        </p:spPr>
      </p:pic>
    </p:spTree>
    <p:extLst>
      <p:ext uri="{BB962C8B-B14F-4D97-AF65-F5344CB8AC3E}">
        <p14:creationId xmlns:p14="http://schemas.microsoft.com/office/powerpoint/2010/main" val="337113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noProof="0" dirty="0"/>
              <a:t>Data Representation</a:t>
            </a:r>
          </a:p>
        </p:txBody>
      </p:sp>
      <p:sp>
        <p:nvSpPr>
          <p:cNvPr id="16385" name="Rectangle 5"/>
          <p:cNvSpPr>
            <a:spLocks noGrp="1" noChangeArrowheads="1"/>
          </p:cNvSpPr>
          <p:nvPr>
            <p:ph idx="1"/>
          </p:nvPr>
        </p:nvSpPr>
        <p:spPr/>
        <p:txBody>
          <a:bodyPr/>
          <a:lstStyle/>
          <a:p>
            <a:r>
              <a:rPr lang="en-US" noProof="0" dirty="0"/>
              <a:t>Data-interchange format: (1) should be easy for humans to read and write, and (2) should be easy for machines to parse and generate</a:t>
            </a:r>
          </a:p>
          <a:p>
            <a:r>
              <a:rPr lang="en-US" noProof="0" dirty="0"/>
              <a:t>Two main formats:</a:t>
            </a:r>
          </a:p>
          <a:p>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6</a:t>
            </a:fld>
            <a:endParaRPr lang="en-US"/>
          </a:p>
        </p:txBody>
      </p:sp>
      <p:graphicFrame>
        <p:nvGraphicFramePr>
          <p:cNvPr id="6" name="Tabella 5"/>
          <p:cNvGraphicFramePr>
            <a:graphicFrameLocks noGrp="1"/>
          </p:cNvGraphicFramePr>
          <p:nvPr>
            <p:extLst>
              <p:ext uri="{D42A27DB-BD31-4B8C-83A1-F6EECF244321}">
                <p14:modId xmlns:p14="http://schemas.microsoft.com/office/powerpoint/2010/main" val="1212099276"/>
              </p:ext>
            </p:extLst>
          </p:nvPr>
        </p:nvGraphicFramePr>
        <p:xfrm>
          <a:off x="390354" y="2148349"/>
          <a:ext cx="9144918" cy="4358640"/>
        </p:xfrm>
        <a:graphic>
          <a:graphicData uri="http://schemas.openxmlformats.org/drawingml/2006/table">
            <a:tbl>
              <a:tblPr firstRow="1" bandRow="1">
                <a:tableStyleId>{2D5ABB26-0587-4C30-8999-92F81FD0307C}</a:tableStyleId>
              </a:tblPr>
              <a:tblGrid>
                <a:gridCol w="5021905">
                  <a:extLst>
                    <a:ext uri="{9D8B030D-6E8A-4147-A177-3AD203B41FA5}">
                      <a16:colId xmlns:a16="http://schemas.microsoft.com/office/drawing/2014/main" val="20000"/>
                    </a:ext>
                  </a:extLst>
                </a:gridCol>
                <a:gridCol w="4123013">
                  <a:extLst>
                    <a:ext uri="{9D8B030D-6E8A-4147-A177-3AD203B41FA5}">
                      <a16:colId xmlns:a16="http://schemas.microsoft.com/office/drawing/2014/main" val="20001"/>
                    </a:ext>
                  </a:extLst>
                </a:gridCol>
              </a:tblGrid>
              <a:tr h="3960981">
                <a:tc>
                  <a:txBody>
                    <a:bodyPr/>
                    <a:lstStyle/>
                    <a:p>
                      <a:pPr marL="11113" lvl="1" indent="0">
                        <a:tabLst/>
                      </a:pPr>
                      <a:r>
                        <a:rPr lang="en-US" sz="1600" b="1" dirty="0">
                          <a:solidFill>
                            <a:srgbClr val="0070C0"/>
                          </a:solidFill>
                          <a:latin typeface="Corbel" charset="0"/>
                          <a:ea typeface="Corbel" charset="0"/>
                          <a:cs typeface="Corbel" charset="0"/>
                        </a:rPr>
                        <a:t>JavaScript Object Notation (JSON) </a:t>
                      </a:r>
                      <a:br>
                        <a:rPr lang="en-US" sz="1600" b="1" dirty="0">
                          <a:solidFill>
                            <a:srgbClr val="0070C0"/>
                          </a:solidFill>
                          <a:latin typeface="Corbel" charset="0"/>
                          <a:ea typeface="Corbel" charset="0"/>
                          <a:cs typeface="Corbel" charset="0"/>
                        </a:rPr>
                      </a:br>
                      <a:r>
                        <a:rPr lang="en-US" sz="1600" b="1" dirty="0">
                          <a:solidFill>
                            <a:srgbClr val="0070C0"/>
                          </a:solidFill>
                          <a:latin typeface="Corbel" charset="0"/>
                          <a:ea typeface="Corbel" charset="0"/>
                          <a:cs typeface="Corbel" charset="0"/>
                        </a:rPr>
                        <a:t>[http://</a:t>
                      </a:r>
                      <a:r>
                        <a:rPr lang="en-US" sz="1600" b="1" dirty="0" err="1">
                          <a:solidFill>
                            <a:srgbClr val="0070C0"/>
                          </a:solidFill>
                          <a:latin typeface="Corbel" charset="0"/>
                          <a:ea typeface="Corbel" charset="0"/>
                          <a:cs typeface="Corbel" charset="0"/>
                        </a:rPr>
                        <a:t>www.json.org</a:t>
                      </a:r>
                      <a:r>
                        <a:rPr lang="en-US" sz="1600" b="1" dirty="0">
                          <a:solidFill>
                            <a:srgbClr val="0070C0"/>
                          </a:solidFill>
                          <a:latin typeface="Corbel" charset="0"/>
                          <a:ea typeface="Corbel" charset="0"/>
                          <a:cs typeface="Corbel" charset="0"/>
                        </a:rPr>
                        <a:t>/]</a:t>
                      </a:r>
                    </a:p>
                    <a:p>
                      <a:pPr lvl="1"/>
                      <a:endParaRPr lang="en-US" dirty="0"/>
                    </a:p>
                    <a:p>
                      <a:pPr lvl="1"/>
                      <a:endParaRPr lang="en-US" dirty="0"/>
                    </a:p>
                    <a:p>
                      <a:r>
                        <a:rPr lang="it-IT" sz="1200" kern="1200" dirty="0">
                          <a:solidFill>
                            <a:schemeClr val="tx1"/>
                          </a:solidFill>
                          <a:effectLst/>
                          <a:latin typeface="Courier" charset="0"/>
                          <a:ea typeface="Courier" charset="0"/>
                          <a:cs typeface="Courier" charset="0"/>
                        </a:rPr>
                        <a:t>{</a:t>
                      </a:r>
                      <a:r>
                        <a:rPr lang="it-IT" sz="1200" b="1" kern="1200" dirty="0">
                          <a:solidFill>
                            <a:srgbClr val="FF0000"/>
                          </a:solidFill>
                          <a:effectLst/>
                          <a:latin typeface="Courier" charset="0"/>
                          <a:ea typeface="Courier" charset="0"/>
                          <a:cs typeface="Courier" charset="0"/>
                        </a:rPr>
                        <a:t>"</a:t>
                      </a:r>
                      <a:r>
                        <a:rPr lang="it-IT" sz="1200" kern="1200" dirty="0">
                          <a:solidFill>
                            <a:schemeClr val="tx1"/>
                          </a:solidFill>
                          <a:effectLst/>
                          <a:latin typeface="Courier" charset="0"/>
                          <a:ea typeface="Courier" charset="0"/>
                          <a:cs typeface="Courier" charset="0"/>
                        </a:rPr>
                        <a:t>menu</a:t>
                      </a:r>
                      <a:r>
                        <a:rPr lang="it-IT" sz="1200" b="1" kern="1200" dirty="0">
                          <a:solidFill>
                            <a:srgbClr val="FF0000"/>
                          </a:solidFill>
                          <a:effectLst/>
                          <a:latin typeface="Courier" charset="0"/>
                          <a:ea typeface="Courier" charset="0"/>
                          <a:cs typeface="Courier" charset="0"/>
                        </a:rPr>
                        <a:t>"</a:t>
                      </a:r>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  "id": "file",</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"File",</a:t>
                      </a:r>
                    </a:p>
                    <a:p>
                      <a:r>
                        <a:rPr lang="it-IT" sz="1200" kern="1200" dirty="0">
                          <a:solidFill>
                            <a:schemeClr val="tx1"/>
                          </a:solidFill>
                          <a:effectLst/>
                          <a:latin typeface="Courier" charset="0"/>
                          <a:ea typeface="Courier" charset="0"/>
                          <a:cs typeface="Courier" charset="0"/>
                        </a:rPr>
                        <a:t>  "popup": {</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menuitem</a:t>
                      </a:r>
                      <a:r>
                        <a:rPr lang="it-IT" sz="1200" kern="1200" dirty="0">
                          <a:solidFill>
                            <a:schemeClr val="tx1"/>
                          </a:solidFill>
                          <a:effectLst/>
                          <a:latin typeface="Courier" charset="0"/>
                          <a:ea typeface="Courier" charset="0"/>
                          <a:cs typeface="Courier" charset="0"/>
                        </a:rPr>
                        <a:t>": </a:t>
                      </a:r>
                      <a:r>
                        <a:rPr lang="it-IT" sz="1200" b="1" kern="1200" dirty="0">
                          <a:solidFill>
                            <a:srgbClr val="004FBA"/>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"New",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NewDoc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"Open",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OpenDoc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"Close",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CloseDoc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b="1" kern="1200" dirty="0">
                          <a:solidFill>
                            <a:srgbClr val="004FBA"/>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lvl="1" indent="0">
                        <a:tabLst/>
                      </a:pPr>
                      <a:r>
                        <a:rPr lang="en-US" sz="1600" b="1" dirty="0">
                          <a:solidFill>
                            <a:srgbClr val="0070C0"/>
                          </a:solidFill>
                          <a:latin typeface="Corbel" charset="0"/>
                          <a:ea typeface="Corbel" charset="0"/>
                          <a:cs typeface="Corbel" charset="0"/>
                        </a:rPr>
                        <a:t>XML</a:t>
                      </a:r>
                    </a:p>
                    <a:p>
                      <a:endParaRPr lang="it-IT" dirty="0"/>
                    </a:p>
                    <a:p>
                      <a:r>
                        <a:rPr lang="it-IT" sz="1400" dirty="0">
                          <a:latin typeface="Corbel" charset="0"/>
                          <a:ea typeface="Corbel" charset="0"/>
                          <a:cs typeface="Corbel" charset="0"/>
                        </a:rPr>
                        <a:t>&lt;menu&gt;</a:t>
                      </a:r>
                    </a:p>
                    <a:p>
                      <a:r>
                        <a:rPr lang="it-IT" sz="1400" dirty="0">
                          <a:latin typeface="Corbel" charset="0"/>
                          <a:ea typeface="Corbel" charset="0"/>
                          <a:cs typeface="Corbel" charset="0"/>
                        </a:rPr>
                        <a:t>    &lt;id&gt;file&lt;/id&gt;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&gt;File&lt;/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&lt;popup&gt;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&gt;New&lt;/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NewDoc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&gt;Open&lt;/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OpenDoc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&gt;Close&lt;/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CloseDoc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&lt;/popup&gt;</a:t>
                      </a:r>
                    </a:p>
                    <a:p>
                      <a:r>
                        <a:rPr lang="it-IT" sz="1400" dirty="0">
                          <a:latin typeface="Corbel" charset="0"/>
                          <a:ea typeface="Corbel" charset="0"/>
                          <a:cs typeface="Corbel" charset="0"/>
                        </a:rPr>
                        <a:t>&lt;/menu&gt;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Rettangolo 2"/>
          <p:cNvSpPr/>
          <p:nvPr/>
        </p:nvSpPr>
        <p:spPr>
          <a:xfrm>
            <a:off x="5112589" y="249287"/>
            <a:ext cx="4042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it-IT" dirty="0">
                <a:solidFill>
                  <a:srgbClr val="00B050"/>
                </a:solidFill>
                <a:latin typeface="Arial" charset="0"/>
                <a:ea typeface="Arial" charset="0"/>
                <a:cs typeface="Arial" charset="0"/>
              </a:rPr>
              <a:t>{“</a:t>
            </a:r>
            <a:r>
              <a:rPr lang="it-IT" dirty="0" err="1">
                <a:solidFill>
                  <a:srgbClr val="00B050"/>
                </a:solidFill>
                <a:latin typeface="Arial" charset="0"/>
                <a:ea typeface="Arial" charset="0"/>
                <a:cs typeface="Arial" charset="0"/>
              </a:rPr>
              <a:t>value</a:t>
            </a:r>
            <a:r>
              <a:rPr lang="it-IT" dirty="0">
                <a:solidFill>
                  <a:srgbClr val="00B050"/>
                </a:solidFill>
                <a:latin typeface="Arial" charset="0"/>
                <a:ea typeface="Arial" charset="0"/>
                <a:cs typeface="Arial" charset="0"/>
              </a:rPr>
              <a:t>": 237} </a:t>
            </a:r>
            <a:r>
              <a:rPr lang="it-IT" dirty="0">
                <a:latin typeface="Arial" charset="0"/>
                <a:ea typeface="Arial" charset="0"/>
                <a:cs typeface="Arial" charset="0"/>
              </a:rPr>
              <a:t>vs. </a:t>
            </a:r>
            <a:r>
              <a:rPr lang="it-IT" dirty="0">
                <a:solidFill>
                  <a:srgbClr val="FF0000"/>
                </a:solidFill>
                <a:latin typeface="Arial" charset="0"/>
                <a:ea typeface="Arial" charset="0"/>
                <a:cs typeface="Arial" charset="0"/>
              </a:rPr>
              <a:t>&lt;</a:t>
            </a:r>
            <a:r>
              <a:rPr lang="it-IT" dirty="0" err="1">
                <a:solidFill>
                  <a:srgbClr val="FF0000"/>
                </a:solidFill>
                <a:latin typeface="Arial" charset="0"/>
                <a:ea typeface="Arial" charset="0"/>
                <a:cs typeface="Arial" charset="0"/>
              </a:rPr>
              <a:t>value</a:t>
            </a:r>
            <a:r>
              <a:rPr lang="it-IT" dirty="0">
                <a:solidFill>
                  <a:srgbClr val="FF0000"/>
                </a:solidFill>
                <a:latin typeface="Arial" charset="0"/>
                <a:ea typeface="Arial" charset="0"/>
                <a:cs typeface="Arial" charset="0"/>
              </a:rPr>
              <a:t>&gt;237&lt;/</a:t>
            </a:r>
            <a:r>
              <a:rPr lang="it-IT" dirty="0" err="1">
                <a:solidFill>
                  <a:srgbClr val="FF0000"/>
                </a:solidFill>
                <a:latin typeface="Arial" charset="0"/>
                <a:ea typeface="Arial" charset="0"/>
                <a:cs typeface="Arial" charset="0"/>
              </a:rPr>
              <a:t>value</a:t>
            </a:r>
            <a:r>
              <a:rPr lang="it-IT" dirty="0">
                <a:solidFill>
                  <a:srgbClr val="FF0000"/>
                </a:solidFill>
                <a:latin typeface="Arial" charset="0"/>
                <a:ea typeface="Arial" charset="0"/>
                <a:cs typeface="Arial" charset="0"/>
              </a:rPr>
              <a:t>&gt;</a:t>
            </a:r>
          </a:p>
        </p:txBody>
      </p:sp>
    </p:spTree>
    <p:extLst>
      <p:ext uri="{BB962C8B-B14F-4D97-AF65-F5344CB8AC3E}">
        <p14:creationId xmlns:p14="http://schemas.microsoft.com/office/powerpoint/2010/main" val="281852756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A0970-23D5-8743-B290-F706C5665D83}"/>
              </a:ext>
            </a:extLst>
          </p:cNvPr>
          <p:cNvSpPr>
            <a:spLocks noGrp="1"/>
          </p:cNvSpPr>
          <p:nvPr>
            <p:ph type="title"/>
          </p:nvPr>
        </p:nvSpPr>
        <p:spPr/>
        <p:txBody>
          <a:bodyPr/>
          <a:lstStyle/>
          <a:p>
            <a:r>
              <a:rPr lang="en-US" dirty="0" err="1"/>
              <a:t>MicroPython</a:t>
            </a:r>
            <a:r>
              <a:rPr lang="en-US" dirty="0"/>
              <a:t>: </a:t>
            </a:r>
            <a:r>
              <a:rPr lang="es-ES" dirty="0"/>
              <a:t>a simple </a:t>
            </a:r>
            <a:r>
              <a:rPr lang="es-ES" dirty="0" err="1"/>
              <a:t>publisher</a:t>
            </a:r>
            <a:endParaRPr lang="en-US" dirty="0"/>
          </a:p>
        </p:txBody>
      </p:sp>
      <p:sp>
        <p:nvSpPr>
          <p:cNvPr id="4" name="Marcador de posición de número de diapositiva 3">
            <a:extLst>
              <a:ext uri="{FF2B5EF4-FFF2-40B4-BE49-F238E27FC236}">
                <a16:creationId xmlns:a16="http://schemas.microsoft.com/office/drawing/2014/main" id="{C12DB488-89F1-E849-B74C-5943545246E6}"/>
              </a:ext>
            </a:extLst>
          </p:cNvPr>
          <p:cNvSpPr>
            <a:spLocks noGrp="1"/>
          </p:cNvSpPr>
          <p:nvPr>
            <p:ph type="sldNum" sz="quarter" idx="10"/>
          </p:nvPr>
        </p:nvSpPr>
        <p:spPr/>
        <p:txBody>
          <a:bodyPr/>
          <a:lstStyle/>
          <a:p>
            <a:fld id="{BA658625-7B0B-EB4B-9306-964DC7C89793}" type="slidenum">
              <a:rPr lang="en-US" smtClean="0"/>
              <a:t>60</a:t>
            </a:fld>
            <a:endParaRPr lang="en-US" dirty="0"/>
          </a:p>
        </p:txBody>
      </p:sp>
      <p:pic>
        <p:nvPicPr>
          <p:cNvPr id="5" name="Imagen 4">
            <a:extLst>
              <a:ext uri="{FF2B5EF4-FFF2-40B4-BE49-F238E27FC236}">
                <a16:creationId xmlns:a16="http://schemas.microsoft.com/office/drawing/2014/main" id="{0D0C0DE0-F276-CD4E-B3B4-399DF5B74AEE}"/>
              </a:ext>
            </a:extLst>
          </p:cNvPr>
          <p:cNvPicPr>
            <a:picLocks noChangeAspect="1"/>
          </p:cNvPicPr>
          <p:nvPr/>
        </p:nvPicPr>
        <p:blipFill>
          <a:blip r:embed="rId2"/>
          <a:stretch>
            <a:fillRect/>
          </a:stretch>
        </p:blipFill>
        <p:spPr>
          <a:xfrm>
            <a:off x="2651184" y="965518"/>
            <a:ext cx="4692857" cy="5587681"/>
          </a:xfrm>
          <a:prstGeom prst="rect">
            <a:avLst/>
          </a:prstGeom>
        </p:spPr>
      </p:pic>
    </p:spTree>
    <p:extLst>
      <p:ext uri="{BB962C8B-B14F-4D97-AF65-F5344CB8AC3E}">
        <p14:creationId xmlns:p14="http://schemas.microsoft.com/office/powerpoint/2010/main" val="4235662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REST vs MQTT</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61</a:t>
            </a:fld>
            <a:endParaRPr lang="en-US"/>
          </a:p>
        </p:txBody>
      </p:sp>
      <p:pic>
        <p:nvPicPr>
          <p:cNvPr id="5" name="Immagine 4"/>
          <p:cNvPicPr>
            <a:picLocks noChangeAspect="1"/>
          </p:cNvPicPr>
          <p:nvPr/>
        </p:nvPicPr>
        <p:blipFill>
          <a:blip r:embed="rId2"/>
          <a:stretch>
            <a:fillRect/>
          </a:stretch>
        </p:blipFill>
        <p:spPr>
          <a:xfrm>
            <a:off x="435905" y="1058460"/>
            <a:ext cx="3542541" cy="3323968"/>
          </a:xfrm>
          <a:prstGeom prst="rect">
            <a:avLst/>
          </a:prstGeom>
        </p:spPr>
      </p:pic>
      <p:pic>
        <p:nvPicPr>
          <p:cNvPr id="6" name="Immagine 5"/>
          <p:cNvPicPr>
            <a:picLocks noChangeAspect="1"/>
          </p:cNvPicPr>
          <p:nvPr/>
        </p:nvPicPr>
        <p:blipFill>
          <a:blip r:embed="rId3"/>
          <a:stretch>
            <a:fillRect/>
          </a:stretch>
        </p:blipFill>
        <p:spPr>
          <a:xfrm>
            <a:off x="4385067" y="3188043"/>
            <a:ext cx="5238099" cy="2964764"/>
          </a:xfrm>
          <a:prstGeom prst="rect">
            <a:avLst/>
          </a:prstGeom>
        </p:spPr>
      </p:pic>
    </p:spTree>
    <p:extLst>
      <p:ext uri="{BB962C8B-B14F-4D97-AF65-F5344CB8AC3E}">
        <p14:creationId xmlns:p14="http://schemas.microsoft.com/office/powerpoint/2010/main" val="1608132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MQTT vs REST	</a:t>
            </a:r>
          </a:p>
        </p:txBody>
      </p:sp>
      <p:sp>
        <p:nvSpPr>
          <p:cNvPr id="3" name="Marcador de contenido 2"/>
          <p:cNvSpPr>
            <a:spLocks noGrp="1"/>
          </p:cNvSpPr>
          <p:nvPr>
            <p:ph idx="1"/>
          </p:nvPr>
        </p:nvSpPr>
        <p:spPr/>
        <p:txBody>
          <a:bodyPr/>
          <a:lstStyle/>
          <a:p>
            <a:r>
              <a:rPr lang="en-US" dirty="0"/>
              <a:t>Can they really be compared?!?!?</a:t>
            </a:r>
          </a:p>
          <a:p>
            <a:pPr lvl="1"/>
            <a:r>
              <a:rPr lang="en-US" dirty="0"/>
              <a:t>MQTT was created basically as a lightweight messaging protocol for lightweight communication between devices and computer systems </a:t>
            </a:r>
          </a:p>
          <a:p>
            <a:pPr lvl="1"/>
            <a:r>
              <a:rPr lang="en-US" dirty="0"/>
              <a:t>REST stands on the shoulders of the almighty HTTP</a:t>
            </a:r>
          </a:p>
          <a:p>
            <a:r>
              <a:rPr lang="en-US" dirty="0"/>
              <a:t>So it’s better to understand their weak and strong points and build a system taking the best of both worlds</a:t>
            </a:r>
            <a:r>
              <a:rPr lang="is-IS" dirty="0"/>
              <a:t>… if required</a:t>
            </a:r>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t>62</a:t>
            </a:fld>
            <a:endParaRPr lang="en-US" dirty="0"/>
          </a:p>
        </p:txBody>
      </p:sp>
      <p:pic>
        <p:nvPicPr>
          <p:cNvPr id="5" name="Imagen 4"/>
          <p:cNvPicPr>
            <a:picLocks noChangeAspect="1"/>
          </p:cNvPicPr>
          <p:nvPr/>
        </p:nvPicPr>
        <p:blipFill rotWithShape="1">
          <a:blip r:embed="rId2"/>
          <a:srcRect t="18038" b="12334"/>
          <a:stretch/>
        </p:blipFill>
        <p:spPr>
          <a:xfrm>
            <a:off x="2429381" y="3514863"/>
            <a:ext cx="5001098" cy="2460936"/>
          </a:xfrm>
          <a:prstGeom prst="rect">
            <a:avLst/>
          </a:prstGeom>
        </p:spPr>
      </p:pic>
    </p:spTree>
    <p:extLst>
      <p:ext uri="{BB962C8B-B14F-4D97-AF65-F5344CB8AC3E}">
        <p14:creationId xmlns:p14="http://schemas.microsoft.com/office/powerpoint/2010/main" val="1292175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REST advantages</a:t>
            </a:r>
          </a:p>
        </p:txBody>
      </p:sp>
      <p:sp>
        <p:nvSpPr>
          <p:cNvPr id="3" name="Segnaposto contenuto 2"/>
          <p:cNvSpPr>
            <a:spLocks noGrp="1"/>
          </p:cNvSpPr>
          <p:nvPr>
            <p:ph idx="1"/>
          </p:nvPr>
        </p:nvSpPr>
        <p:spPr/>
        <p:txBody>
          <a:bodyPr>
            <a:normAutofit/>
          </a:bodyPr>
          <a:lstStyle/>
          <a:p>
            <a:r>
              <a:rPr lang="en-US" dirty="0"/>
              <a:t>The </a:t>
            </a:r>
            <a:r>
              <a:rPr lang="en-US" i="1" dirty="0"/>
              <a:t>business logic </a:t>
            </a:r>
            <a:r>
              <a:rPr lang="en-US" dirty="0"/>
              <a:t>is decoupled from the presentation. </a:t>
            </a:r>
          </a:p>
          <a:p>
            <a:pPr lvl="1">
              <a:buFont typeface="Wingdings" charset="2"/>
              <a:buChar char="Ø"/>
            </a:pPr>
            <a:r>
              <a:rPr lang="en-US" dirty="0"/>
              <a:t>So you can change one without impacting the other. </a:t>
            </a:r>
            <a:endParaRPr lang="en-US" noProof="0" dirty="0"/>
          </a:p>
          <a:p>
            <a:r>
              <a:rPr lang="en-US" noProof="0" dirty="0"/>
              <a:t>The uniform interface means that </a:t>
            </a:r>
            <a:r>
              <a:rPr lang="en-US" noProof="0" dirty="0">
                <a:solidFill>
                  <a:srgbClr val="C00000"/>
                </a:solidFill>
              </a:rPr>
              <a:t>we don't have to document on a per-resource or per-server basis</a:t>
            </a:r>
            <a:r>
              <a:rPr lang="en-US" noProof="0" dirty="0"/>
              <a:t>, the basic operations of the API. </a:t>
            </a:r>
          </a:p>
          <a:p>
            <a:r>
              <a:rPr lang="en-US" noProof="0" dirty="0"/>
              <a:t>The universal identifiers embodied by URIs mean again that there is </a:t>
            </a:r>
            <a:r>
              <a:rPr lang="en-US" noProof="0" dirty="0">
                <a:solidFill>
                  <a:srgbClr val="C00000"/>
                </a:solidFill>
              </a:rPr>
              <a:t>no resource or server specific </a:t>
            </a:r>
            <a:r>
              <a:rPr lang="en-US" noProof="0" dirty="0"/>
              <a:t>usage that has to be known to refer to our resources</a:t>
            </a:r>
          </a:p>
          <a:p>
            <a:pPr lvl="1"/>
            <a:r>
              <a:rPr lang="en-US" noProof="0" dirty="0"/>
              <a:t>This assures that any tool that can work with HTTP can use the service. </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63</a:t>
            </a:fld>
            <a:endParaRPr lang="en-US" dirty="0"/>
          </a:p>
        </p:txBody>
      </p:sp>
    </p:spTree>
    <p:extLst>
      <p:ext uri="{BB962C8B-B14F-4D97-AF65-F5344CB8AC3E}">
        <p14:creationId xmlns:p14="http://schemas.microsoft.com/office/powerpoint/2010/main" val="1643299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REST advantages</a:t>
            </a:r>
          </a:p>
        </p:txBody>
      </p:sp>
      <p:sp>
        <p:nvSpPr>
          <p:cNvPr id="3" name="Segnaposto contenuto 2"/>
          <p:cNvSpPr>
            <a:spLocks noGrp="1"/>
          </p:cNvSpPr>
          <p:nvPr>
            <p:ph idx="1"/>
          </p:nvPr>
        </p:nvSpPr>
        <p:spPr/>
        <p:txBody>
          <a:bodyPr>
            <a:normAutofit/>
          </a:bodyPr>
          <a:lstStyle/>
          <a:p>
            <a:r>
              <a:rPr lang="en-US" dirty="0">
                <a:solidFill>
                  <a:srgbClr val="C00000"/>
                </a:solidFill>
              </a:rPr>
              <a:t>It is always independent of the type of platform or languages</a:t>
            </a:r>
          </a:p>
          <a:p>
            <a:pPr lvl="1"/>
            <a:r>
              <a:rPr lang="en-US" dirty="0"/>
              <a:t>The only thing is that it is indispensable that the responses to the requests should always take place in the language used for the information exchange, normally XML or JSON. </a:t>
            </a:r>
            <a:br>
              <a:rPr lang="en-US" dirty="0"/>
            </a:br>
            <a:endParaRPr lang="en-US" dirty="0"/>
          </a:p>
          <a:p>
            <a:r>
              <a:rPr lang="en-US" dirty="0"/>
              <a:t>It is stateless </a:t>
            </a:r>
            <a:r>
              <a:rPr lang="en-US" noProof="0" dirty="0">
                <a:sym typeface="Wingdings"/>
              </a:rPr>
              <a:t></a:t>
            </a:r>
            <a:r>
              <a:rPr lang="en-US" noProof="0" dirty="0"/>
              <a:t> </a:t>
            </a:r>
            <a:r>
              <a:rPr lang="en-US" dirty="0"/>
              <a:t>This allows for scalability, by adding additional server nodes behind a load balancer</a:t>
            </a:r>
            <a:endParaRPr lang="en-US" noProof="0" dirty="0"/>
          </a:p>
          <a:p>
            <a:pPr lvl="1"/>
            <a:r>
              <a:rPr lang="en-US" noProof="0" dirty="0"/>
              <a:t>Forbids conversational state.</a:t>
            </a:r>
            <a:r>
              <a:rPr lang="en-US" dirty="0"/>
              <a:t> No state can be stored on servers: “</a:t>
            </a:r>
            <a:r>
              <a:rPr lang="en-US" dirty="0">
                <a:solidFill>
                  <a:srgbClr val="004FBA"/>
                </a:solidFill>
              </a:rPr>
              <a:t>keep the application state on the client</a:t>
            </a:r>
            <a:r>
              <a:rPr lang="en-US" dirty="0"/>
              <a:t>.”</a:t>
            </a:r>
          </a:p>
          <a:p>
            <a:pPr lvl="1"/>
            <a:r>
              <a:rPr lang="en-US" dirty="0"/>
              <a:t>All messages exchanged between client and server have all the context needed to know what to do with the message.</a:t>
            </a:r>
            <a:endParaRPr lang="en-US" noProof="0" dirty="0"/>
          </a:p>
          <a:p>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64</a:t>
            </a:fld>
            <a:endParaRPr lang="en-US" dirty="0"/>
          </a:p>
        </p:txBody>
      </p:sp>
    </p:spTree>
    <p:extLst>
      <p:ext uri="{BB962C8B-B14F-4D97-AF65-F5344CB8AC3E}">
        <p14:creationId xmlns:p14="http://schemas.microsoft.com/office/powerpoint/2010/main" val="1784305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a:t>REST disadvantages</a:t>
            </a:r>
            <a:endParaRPr lang="en-US" noProof="0" dirty="0"/>
          </a:p>
        </p:txBody>
      </p:sp>
      <p:sp>
        <p:nvSpPr>
          <p:cNvPr id="3" name="Marcador de contenido 2"/>
          <p:cNvSpPr>
            <a:spLocks noGrp="1"/>
          </p:cNvSpPr>
          <p:nvPr>
            <p:ph idx="1"/>
          </p:nvPr>
        </p:nvSpPr>
        <p:spPr/>
        <p:txBody>
          <a:bodyPr/>
          <a:lstStyle/>
          <a:p>
            <a:r>
              <a:rPr lang="en-US" dirty="0"/>
              <a:t>Today’s real world embedded devices for </a:t>
            </a:r>
            <a:r>
              <a:rPr lang="en-US" dirty="0" err="1"/>
              <a:t>IoT</a:t>
            </a:r>
            <a:r>
              <a:rPr lang="en-US" dirty="0"/>
              <a:t> usually lacks the ability to handle high-level protocols like HTTP and they may be served better by lightweight binary protocols. </a:t>
            </a:r>
          </a:p>
          <a:p>
            <a:r>
              <a:rPr lang="en-US" dirty="0">
                <a:solidFill>
                  <a:srgbClr val="004FBA"/>
                </a:solidFill>
              </a:rPr>
              <a:t>It is PULL based</a:t>
            </a:r>
            <a:r>
              <a:rPr lang="en-US" dirty="0"/>
              <a:t>. This </a:t>
            </a:r>
            <a:r>
              <a:rPr lang="en-US" noProof="0" dirty="0"/>
              <a:t>poses a problem when services depend on being up to date with data they don’t own and manage. </a:t>
            </a:r>
          </a:p>
          <a:p>
            <a:pPr lvl="1"/>
            <a:r>
              <a:rPr lang="en-US" noProof="0" dirty="0"/>
              <a:t>Being up to date requires polling, which quickly add up in a system with enough interconnected services. </a:t>
            </a:r>
          </a:p>
          <a:p>
            <a:pPr lvl="1"/>
            <a:r>
              <a:rPr lang="en-US" dirty="0"/>
              <a:t>Pull style can produce heavy unnecessary workloads and bandwidth consumption due to for example a request/response polling-based monitoring &amp; control systems</a:t>
            </a:r>
          </a:p>
          <a:p>
            <a:r>
              <a:rPr lang="en-US" dirty="0"/>
              <a:t>It is based on one-to-one interactions</a:t>
            </a:r>
          </a:p>
          <a:p>
            <a:pPr lvl="1"/>
            <a:endParaRPr lang="en-US" noProof="0" dirty="0"/>
          </a:p>
          <a:p>
            <a:endParaRPr lang="en-US" noProof="0"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65</a:t>
            </a:fld>
            <a:endParaRPr lang="en-US" dirty="0"/>
          </a:p>
        </p:txBody>
      </p:sp>
      <p:pic>
        <p:nvPicPr>
          <p:cNvPr id="5" name="Imagen 4"/>
          <p:cNvPicPr>
            <a:picLocks noChangeAspect="1"/>
          </p:cNvPicPr>
          <p:nvPr/>
        </p:nvPicPr>
        <p:blipFill>
          <a:blip r:embed="rId2"/>
          <a:stretch>
            <a:fillRect/>
          </a:stretch>
        </p:blipFill>
        <p:spPr>
          <a:xfrm>
            <a:off x="5900466" y="4296318"/>
            <a:ext cx="3729487" cy="2175534"/>
          </a:xfrm>
          <a:prstGeom prst="rect">
            <a:avLst/>
          </a:prstGeom>
        </p:spPr>
      </p:pic>
    </p:spTree>
    <p:extLst>
      <p:ext uri="{BB962C8B-B14F-4D97-AF65-F5344CB8AC3E}">
        <p14:creationId xmlns:p14="http://schemas.microsoft.com/office/powerpoint/2010/main" val="5281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Advantages </a:t>
            </a:r>
            <a:r>
              <a:rPr lang="en-US" noProof="0" dirty="0"/>
              <a:t>of MQTT</a:t>
            </a:r>
          </a:p>
        </p:txBody>
      </p:sp>
      <p:sp>
        <p:nvSpPr>
          <p:cNvPr id="3" name="Segnaposto contenuto 2"/>
          <p:cNvSpPr>
            <a:spLocks noGrp="1"/>
          </p:cNvSpPr>
          <p:nvPr>
            <p:ph idx="1"/>
          </p:nvPr>
        </p:nvSpPr>
        <p:spPr/>
        <p:txBody>
          <a:bodyPr/>
          <a:lstStyle/>
          <a:p>
            <a:r>
              <a:rPr lang="en-US" b="1" noProof="0" dirty="0">
                <a:solidFill>
                  <a:srgbClr val="004FBA"/>
                </a:solidFill>
              </a:rPr>
              <a:t>Push based</a:t>
            </a:r>
            <a:r>
              <a:rPr lang="en-US" noProof="0" dirty="0"/>
              <a:t>: no need to continuously look for updates</a:t>
            </a:r>
          </a:p>
          <a:p>
            <a:r>
              <a:rPr lang="en-US" noProof="0" dirty="0"/>
              <a:t>It has </a:t>
            </a:r>
            <a:r>
              <a:rPr lang="en-US" noProof="0" dirty="0">
                <a:solidFill>
                  <a:srgbClr val="004FBA"/>
                </a:solidFill>
              </a:rPr>
              <a:t>built-in function useful for reliable behavior in an unreliable or intermittently connected wireless environments</a:t>
            </a:r>
            <a:r>
              <a:rPr lang="en-US" noProof="0" dirty="0"/>
              <a:t>.  </a:t>
            </a:r>
          </a:p>
          <a:p>
            <a:pPr marL="825504" lvl="1" indent="-457200">
              <a:buFont typeface="+mj-lt"/>
              <a:buAutoNum type="arabicPeriod"/>
            </a:pPr>
            <a:r>
              <a:rPr lang="en-US" noProof="0" dirty="0"/>
              <a:t>“last will &amp; testament” so all apps know immediately if a client disconnects ungracefully, </a:t>
            </a:r>
          </a:p>
          <a:p>
            <a:pPr marL="825504" lvl="1" indent="-457200">
              <a:buFont typeface="+mj-lt"/>
              <a:buAutoNum type="arabicPeriod"/>
            </a:pPr>
            <a:r>
              <a:rPr lang="en-US" noProof="0" dirty="0"/>
              <a:t>“retained message” so any user re-connecting immediately gets the very latest information, etc.</a:t>
            </a:r>
          </a:p>
          <a:p>
            <a:r>
              <a:rPr lang="en-US" dirty="0"/>
              <a:t>Useful for one-to-many, many-to-many applications</a:t>
            </a:r>
            <a:endParaRPr lang="en-US" noProof="0" dirty="0"/>
          </a:p>
          <a:p>
            <a:r>
              <a:rPr lang="en-US" dirty="0"/>
              <a:t>Small memory footprint protocol, with reduced use of battery</a:t>
            </a:r>
          </a:p>
          <a:p>
            <a:r>
              <a:rPr lang="en-US" noProof="0" dirty="0"/>
              <a:t>It’s binary, so lower use of bandwidth</a:t>
            </a:r>
            <a:r>
              <a:rPr lang="is-IS" noProof="0" dirty="0"/>
              <a:t>… but well, depends on the payload</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66</a:t>
            </a:fld>
            <a:endParaRPr lang="en-US" dirty="0"/>
          </a:p>
        </p:txBody>
      </p:sp>
    </p:spTree>
    <p:extLst>
      <p:ext uri="{BB962C8B-B14F-4D97-AF65-F5344CB8AC3E}">
        <p14:creationId xmlns:p14="http://schemas.microsoft.com/office/powerpoint/2010/main" val="1844879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Energy usage: some number</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67</a:t>
            </a:fld>
            <a:endParaRPr lang="en-US" dirty="0"/>
          </a:p>
        </p:txBody>
      </p:sp>
      <p:pic>
        <p:nvPicPr>
          <p:cNvPr id="5" name="Imagen 4"/>
          <p:cNvPicPr>
            <a:picLocks noChangeAspect="1"/>
          </p:cNvPicPr>
          <p:nvPr/>
        </p:nvPicPr>
        <p:blipFill>
          <a:blip r:embed="rId2"/>
          <a:stretch>
            <a:fillRect/>
          </a:stretch>
        </p:blipFill>
        <p:spPr>
          <a:xfrm>
            <a:off x="5270732" y="1293437"/>
            <a:ext cx="4215754" cy="2726356"/>
          </a:xfrm>
          <a:prstGeom prst="rect">
            <a:avLst/>
          </a:prstGeom>
        </p:spPr>
      </p:pic>
      <p:sp>
        <p:nvSpPr>
          <p:cNvPr id="6" name="CuadroTexto 5"/>
          <p:cNvSpPr txBox="1"/>
          <p:nvPr/>
        </p:nvSpPr>
        <p:spPr>
          <a:xfrm>
            <a:off x="5786434" y="959526"/>
            <a:ext cx="3700052" cy="253916"/>
          </a:xfrm>
          <a:prstGeom prst="rect">
            <a:avLst/>
          </a:prstGeom>
          <a:noFill/>
        </p:spPr>
        <p:txBody>
          <a:bodyPr wrap="none" rtlCol="0">
            <a:spAutoFit/>
          </a:bodyPr>
          <a:lstStyle/>
          <a:p>
            <a:r>
              <a:rPr lang="es-ES_tradnl" sz="1050" dirty="0" err="1"/>
              <a:t>cost</a:t>
            </a:r>
            <a:r>
              <a:rPr lang="es-ES_tradnl" sz="1050" dirty="0"/>
              <a:t> of ‘</a:t>
            </a:r>
            <a:r>
              <a:rPr lang="es-ES_tradnl" sz="1050" dirty="0" err="1"/>
              <a:t>maintaining</a:t>
            </a:r>
            <a:r>
              <a:rPr lang="es-ES_tradnl" sz="1050" dirty="0"/>
              <a:t>’ </a:t>
            </a:r>
            <a:r>
              <a:rPr lang="es-ES_tradnl" sz="1050" dirty="0" err="1"/>
              <a:t>that</a:t>
            </a:r>
            <a:r>
              <a:rPr lang="es-ES_tradnl" sz="1050" dirty="0"/>
              <a:t> </a:t>
            </a:r>
            <a:r>
              <a:rPr lang="es-ES_tradnl" sz="1050" dirty="0" err="1"/>
              <a:t>connection</a:t>
            </a:r>
            <a:r>
              <a:rPr lang="es-ES_tradnl" sz="1050" dirty="0"/>
              <a:t> (in % </a:t>
            </a:r>
            <a:r>
              <a:rPr lang="es-ES_tradnl" sz="1050" dirty="0" err="1"/>
              <a:t>Battery</a:t>
            </a:r>
            <a:r>
              <a:rPr lang="es-ES_tradnl" sz="1050" dirty="0"/>
              <a:t> / </a:t>
            </a:r>
            <a:r>
              <a:rPr lang="es-ES_tradnl" sz="1050" dirty="0" err="1"/>
              <a:t>Hour</a:t>
            </a:r>
            <a:r>
              <a:rPr lang="es-ES_tradnl" sz="1050" dirty="0"/>
              <a:t>):</a:t>
            </a:r>
            <a:endParaRPr lang="en-US" sz="1050" dirty="0"/>
          </a:p>
        </p:txBody>
      </p:sp>
      <p:pic>
        <p:nvPicPr>
          <p:cNvPr id="7" name="Imagen 6"/>
          <p:cNvPicPr>
            <a:picLocks noChangeAspect="1"/>
          </p:cNvPicPr>
          <p:nvPr/>
        </p:nvPicPr>
        <p:blipFill>
          <a:blip r:embed="rId3"/>
          <a:stretch>
            <a:fillRect/>
          </a:stretch>
        </p:blipFill>
        <p:spPr>
          <a:xfrm>
            <a:off x="289471" y="1312409"/>
            <a:ext cx="3510646" cy="1645185"/>
          </a:xfrm>
          <a:prstGeom prst="rect">
            <a:avLst/>
          </a:prstGeom>
        </p:spPr>
      </p:pic>
      <p:sp>
        <p:nvSpPr>
          <p:cNvPr id="8" name="CuadroTexto 7"/>
          <p:cNvSpPr txBox="1"/>
          <p:nvPr/>
        </p:nvSpPr>
        <p:spPr>
          <a:xfrm>
            <a:off x="289471" y="959526"/>
            <a:ext cx="4410182" cy="253916"/>
          </a:xfrm>
          <a:prstGeom prst="rect">
            <a:avLst/>
          </a:prstGeom>
          <a:noFill/>
        </p:spPr>
        <p:txBody>
          <a:bodyPr wrap="none" rtlCol="0">
            <a:spAutoFit/>
          </a:bodyPr>
          <a:lstStyle/>
          <a:p>
            <a:r>
              <a:rPr lang="es-ES_tradnl" sz="1050" dirty="0" err="1"/>
              <a:t>amount</a:t>
            </a:r>
            <a:r>
              <a:rPr lang="es-ES_tradnl" sz="1050" dirty="0"/>
              <a:t> of </a:t>
            </a:r>
            <a:r>
              <a:rPr lang="es-ES_tradnl" sz="1050" dirty="0" err="1"/>
              <a:t>power</a:t>
            </a:r>
            <a:r>
              <a:rPr lang="es-ES_tradnl" sz="1050" dirty="0"/>
              <a:t> </a:t>
            </a:r>
            <a:r>
              <a:rPr lang="es-ES_tradnl" sz="1050" dirty="0" err="1"/>
              <a:t>taken</a:t>
            </a:r>
            <a:r>
              <a:rPr lang="es-ES_tradnl" sz="1050" dirty="0"/>
              <a:t> to </a:t>
            </a:r>
            <a:r>
              <a:rPr lang="es-ES_tradnl" sz="1050" dirty="0" err="1"/>
              <a:t>establish</a:t>
            </a:r>
            <a:r>
              <a:rPr lang="es-ES_tradnl" sz="1050" dirty="0"/>
              <a:t> </a:t>
            </a:r>
            <a:r>
              <a:rPr lang="es-ES_tradnl" sz="1050" dirty="0" err="1"/>
              <a:t>the</a:t>
            </a:r>
            <a:r>
              <a:rPr lang="es-ES_tradnl" sz="1050" dirty="0"/>
              <a:t> </a:t>
            </a:r>
            <a:r>
              <a:rPr lang="es-ES_tradnl" sz="1050" dirty="0" err="1"/>
              <a:t>initial</a:t>
            </a:r>
            <a:r>
              <a:rPr lang="es-ES_tradnl" sz="1050" dirty="0"/>
              <a:t> </a:t>
            </a:r>
            <a:r>
              <a:rPr lang="es-ES_tradnl" sz="1050" dirty="0" err="1"/>
              <a:t>connection</a:t>
            </a:r>
            <a:r>
              <a:rPr lang="es-ES_tradnl" sz="1050" dirty="0"/>
              <a:t> to </a:t>
            </a:r>
            <a:r>
              <a:rPr lang="es-ES_tradnl" sz="1050" dirty="0" err="1"/>
              <a:t>the</a:t>
            </a:r>
            <a:r>
              <a:rPr lang="es-ES_tradnl" sz="1050" dirty="0"/>
              <a:t> server:</a:t>
            </a:r>
            <a:endParaRPr lang="en-US" sz="1050" dirty="0"/>
          </a:p>
        </p:txBody>
      </p:sp>
      <p:pic>
        <p:nvPicPr>
          <p:cNvPr id="9" name="Imagen 8"/>
          <p:cNvPicPr>
            <a:picLocks noChangeAspect="1"/>
          </p:cNvPicPr>
          <p:nvPr/>
        </p:nvPicPr>
        <p:blipFill>
          <a:blip r:embed="rId4"/>
          <a:stretch>
            <a:fillRect/>
          </a:stretch>
        </p:blipFill>
        <p:spPr>
          <a:xfrm>
            <a:off x="289471" y="3507355"/>
            <a:ext cx="4641344" cy="2654440"/>
          </a:xfrm>
          <a:prstGeom prst="rect">
            <a:avLst/>
          </a:prstGeom>
        </p:spPr>
      </p:pic>
      <p:sp>
        <p:nvSpPr>
          <p:cNvPr id="10" name="CuadroTexto 9"/>
          <p:cNvSpPr txBox="1"/>
          <p:nvPr/>
        </p:nvSpPr>
        <p:spPr>
          <a:xfrm>
            <a:off x="176624" y="3231845"/>
            <a:ext cx="4867038" cy="253916"/>
          </a:xfrm>
          <a:prstGeom prst="rect">
            <a:avLst/>
          </a:prstGeom>
          <a:noFill/>
        </p:spPr>
        <p:txBody>
          <a:bodyPr wrap="none" rtlCol="0">
            <a:spAutoFit/>
          </a:bodyPr>
          <a:lstStyle/>
          <a:p>
            <a:r>
              <a:rPr lang="es-ES_tradnl" sz="1050" dirty="0"/>
              <a:t>3G – 240s </a:t>
            </a:r>
            <a:r>
              <a:rPr lang="es-ES_tradnl" sz="1050" dirty="0" err="1"/>
              <a:t>Keep</a:t>
            </a:r>
            <a:r>
              <a:rPr lang="es-ES_tradnl" sz="1050" dirty="0"/>
              <a:t> </a:t>
            </a:r>
            <a:r>
              <a:rPr lang="es-ES_tradnl" sz="1050" dirty="0" err="1"/>
              <a:t>Alive</a:t>
            </a:r>
            <a:r>
              <a:rPr lang="es-ES_tradnl" sz="1050" dirty="0"/>
              <a:t> – % </a:t>
            </a:r>
            <a:r>
              <a:rPr lang="es-ES_tradnl" sz="1050" dirty="0" err="1"/>
              <a:t>Battery</a:t>
            </a:r>
            <a:r>
              <a:rPr lang="es-ES_tradnl" sz="1050" dirty="0"/>
              <a:t> </a:t>
            </a:r>
            <a:r>
              <a:rPr lang="es-ES_tradnl" sz="1050" dirty="0" err="1"/>
              <a:t>Used</a:t>
            </a:r>
            <a:r>
              <a:rPr lang="es-ES_tradnl" sz="1050" dirty="0"/>
              <a:t> </a:t>
            </a:r>
            <a:r>
              <a:rPr lang="es-ES_tradnl" sz="1050" dirty="0" err="1"/>
              <a:t>Creating</a:t>
            </a:r>
            <a:r>
              <a:rPr lang="es-ES_tradnl" sz="1050" dirty="0"/>
              <a:t> and </a:t>
            </a:r>
            <a:r>
              <a:rPr lang="es-ES_tradnl" sz="1050" dirty="0" err="1"/>
              <a:t>Maintaining</a:t>
            </a:r>
            <a:r>
              <a:rPr lang="es-ES_tradnl" sz="1050" dirty="0"/>
              <a:t> a </a:t>
            </a:r>
            <a:r>
              <a:rPr lang="es-ES_tradnl" sz="1050" dirty="0" err="1"/>
              <a:t>Connection</a:t>
            </a:r>
            <a:endParaRPr lang="es-ES_tradnl" sz="1050" dirty="0"/>
          </a:p>
        </p:txBody>
      </p:sp>
      <p:sp>
        <p:nvSpPr>
          <p:cNvPr id="11" name="Rectángulo 10"/>
          <p:cNvSpPr/>
          <p:nvPr/>
        </p:nvSpPr>
        <p:spPr>
          <a:xfrm>
            <a:off x="5428527" y="4642329"/>
            <a:ext cx="4099146" cy="923330"/>
          </a:xfrm>
          <a:prstGeom prst="rect">
            <a:avLst/>
          </a:prstGeom>
        </p:spPr>
        <p:txBody>
          <a:bodyPr wrap="square">
            <a:spAutoFit/>
          </a:bodyPr>
          <a:lstStyle/>
          <a:p>
            <a:r>
              <a:rPr lang="es-ES_tradnl" dirty="0" err="1"/>
              <a:t>you’d</a:t>
            </a:r>
            <a:r>
              <a:rPr lang="es-ES_tradnl" dirty="0"/>
              <a:t> </a:t>
            </a:r>
            <a:r>
              <a:rPr lang="es-ES_tradnl" dirty="0" err="1"/>
              <a:t>save</a:t>
            </a:r>
            <a:r>
              <a:rPr lang="es-ES_tradnl" dirty="0"/>
              <a:t> ~4.1% </a:t>
            </a:r>
            <a:r>
              <a:rPr lang="es-ES_tradnl" dirty="0" err="1"/>
              <a:t>battery</a:t>
            </a:r>
            <a:r>
              <a:rPr lang="es-ES_tradnl" dirty="0"/>
              <a:t> per </a:t>
            </a:r>
            <a:r>
              <a:rPr lang="es-ES_tradnl" dirty="0" err="1"/>
              <a:t>day</a:t>
            </a:r>
            <a:r>
              <a:rPr lang="es-ES_tradnl" dirty="0"/>
              <a:t> </a:t>
            </a:r>
            <a:r>
              <a:rPr lang="es-ES_tradnl" dirty="0" err="1"/>
              <a:t>just</a:t>
            </a:r>
            <a:r>
              <a:rPr lang="es-ES_tradnl" dirty="0"/>
              <a:t> </a:t>
            </a:r>
            <a:r>
              <a:rPr lang="es-ES_tradnl" dirty="0" err="1"/>
              <a:t>by</a:t>
            </a:r>
            <a:r>
              <a:rPr lang="es-ES_tradnl" dirty="0"/>
              <a:t> </a:t>
            </a:r>
            <a:r>
              <a:rPr lang="es-ES_tradnl" dirty="0" err="1"/>
              <a:t>using</a:t>
            </a:r>
            <a:r>
              <a:rPr lang="es-ES_tradnl" dirty="0"/>
              <a:t> MQTT </a:t>
            </a:r>
            <a:r>
              <a:rPr lang="es-ES_tradnl" dirty="0" err="1"/>
              <a:t>over</a:t>
            </a:r>
            <a:r>
              <a:rPr lang="es-ES_tradnl" dirty="0"/>
              <a:t> HTTPS to </a:t>
            </a:r>
            <a:r>
              <a:rPr lang="es-ES_tradnl" dirty="0" err="1"/>
              <a:t>maintain</a:t>
            </a:r>
            <a:r>
              <a:rPr lang="es-ES_tradnl" dirty="0"/>
              <a:t> </a:t>
            </a:r>
            <a:r>
              <a:rPr lang="es-ES_tradnl" dirty="0" err="1"/>
              <a:t>an</a:t>
            </a:r>
            <a:r>
              <a:rPr lang="es-ES_tradnl" dirty="0"/>
              <a:t> open </a:t>
            </a:r>
            <a:r>
              <a:rPr lang="es-ES_tradnl" dirty="0" err="1"/>
              <a:t>stable</a:t>
            </a:r>
            <a:r>
              <a:rPr lang="es-ES_tradnl" dirty="0"/>
              <a:t> </a:t>
            </a:r>
            <a:r>
              <a:rPr lang="es-ES_tradnl" dirty="0" err="1"/>
              <a:t>connection</a:t>
            </a:r>
            <a:r>
              <a:rPr lang="es-ES_tradnl" dirty="0"/>
              <a:t>.</a:t>
            </a:r>
            <a:endParaRPr lang="en-US" dirty="0"/>
          </a:p>
        </p:txBody>
      </p:sp>
      <p:sp>
        <p:nvSpPr>
          <p:cNvPr id="12" name="Rectángulo 11"/>
          <p:cNvSpPr/>
          <p:nvPr/>
        </p:nvSpPr>
        <p:spPr>
          <a:xfrm>
            <a:off x="1547955" y="6184945"/>
            <a:ext cx="6079762" cy="338554"/>
          </a:xfrm>
          <a:prstGeom prst="rect">
            <a:avLst/>
          </a:prstGeom>
          <a:solidFill>
            <a:schemeClr val="accent2"/>
          </a:solidFill>
        </p:spPr>
        <p:txBody>
          <a:bodyPr wrap="square">
            <a:spAutoFit/>
          </a:bodyPr>
          <a:lstStyle/>
          <a:p>
            <a:r>
              <a:rPr lang="en-US" sz="1600" i="1" dirty="0">
                <a:solidFill>
                  <a:schemeClr val="bg1"/>
                </a:solidFill>
              </a:rPr>
              <a:t>http://</a:t>
            </a:r>
            <a:r>
              <a:rPr lang="en-US" sz="1600" i="1" dirty="0" err="1">
                <a:solidFill>
                  <a:schemeClr val="bg1"/>
                </a:solidFill>
              </a:rPr>
              <a:t>stephendnicholas.com</a:t>
            </a:r>
            <a:r>
              <a:rPr lang="en-US" sz="1600" i="1" dirty="0">
                <a:solidFill>
                  <a:schemeClr val="bg1"/>
                </a:solidFill>
              </a:rPr>
              <a:t>/posts/power-profiling-</a:t>
            </a:r>
            <a:r>
              <a:rPr lang="en-US" sz="1600" i="1" dirty="0" err="1">
                <a:solidFill>
                  <a:schemeClr val="bg1"/>
                </a:solidFill>
              </a:rPr>
              <a:t>mqtt</a:t>
            </a:r>
            <a:r>
              <a:rPr lang="en-US" sz="1600" i="1" dirty="0">
                <a:solidFill>
                  <a:schemeClr val="bg1"/>
                </a:solidFill>
              </a:rPr>
              <a:t>-vs-https</a:t>
            </a:r>
          </a:p>
        </p:txBody>
      </p:sp>
    </p:spTree>
    <p:extLst>
      <p:ext uri="{BB962C8B-B14F-4D97-AF65-F5344CB8AC3E}">
        <p14:creationId xmlns:p14="http://schemas.microsoft.com/office/powerpoint/2010/main" val="1070034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 advantages: decoupling and filtering</a:t>
            </a:r>
          </a:p>
        </p:txBody>
      </p:sp>
      <p:sp>
        <p:nvSpPr>
          <p:cNvPr id="3" name="Marcador de contenido 2"/>
          <p:cNvSpPr>
            <a:spLocks noGrp="1"/>
          </p:cNvSpPr>
          <p:nvPr>
            <p:ph sz="half" idx="1"/>
          </p:nvPr>
        </p:nvSpPr>
        <p:spPr/>
        <p:txBody>
          <a:bodyPr/>
          <a:lstStyle/>
          <a:p>
            <a:r>
              <a:rPr lang="en-US" sz="1733" noProof="0" dirty="0">
                <a:solidFill>
                  <a:srgbClr val="800000"/>
                </a:solidFill>
              </a:rPr>
              <a:t>Decoupling</a:t>
            </a:r>
            <a:r>
              <a:rPr lang="en-US" sz="1733" noProof="0" dirty="0"/>
              <a:t> of publisher and receiver can be differentiated in more dimensions:</a:t>
            </a:r>
          </a:p>
          <a:p>
            <a:pPr lvl="1"/>
            <a:r>
              <a:rPr lang="en-US" sz="1517" b="1" noProof="0" dirty="0"/>
              <a:t>Space decoupling</a:t>
            </a:r>
            <a:r>
              <a:rPr lang="en-US" sz="1517" noProof="0" dirty="0"/>
              <a:t>: Publisher and subscriber don’t need to know each other (by IP address and port for example)</a:t>
            </a:r>
          </a:p>
          <a:p>
            <a:pPr lvl="1"/>
            <a:r>
              <a:rPr lang="en-US" sz="1517" b="1" noProof="0" dirty="0"/>
              <a:t>Time decoupling</a:t>
            </a:r>
            <a:r>
              <a:rPr lang="en-US" sz="1517" noProof="0" dirty="0"/>
              <a:t>: Publisher and subscriber do not need to run at the same time</a:t>
            </a:r>
          </a:p>
          <a:p>
            <a:pPr lvl="1"/>
            <a:r>
              <a:rPr lang="en-US" sz="1517" b="1" noProof="0" dirty="0"/>
              <a:t>Synchronization decoupling</a:t>
            </a:r>
            <a:r>
              <a:rPr lang="en-US" sz="1517" noProof="0" dirty="0"/>
              <a:t>: Operations on both components are not halted during publish or receiving</a:t>
            </a:r>
          </a:p>
          <a:p>
            <a:r>
              <a:rPr lang="en-US" sz="1733" b="1" noProof="0" dirty="0">
                <a:solidFill>
                  <a:srgbClr val="800000"/>
                </a:solidFill>
              </a:rPr>
              <a:t>Filtering</a:t>
            </a:r>
            <a:r>
              <a:rPr lang="en-US" sz="1733" noProof="0" dirty="0"/>
              <a:t> of the messages makes possible that only certain clients receive certain messages. </a:t>
            </a:r>
          </a:p>
          <a:p>
            <a:pPr lvl="1"/>
            <a:r>
              <a:rPr lang="en-US" sz="1517" noProof="0" dirty="0"/>
              <a:t>MQTT uses subject-based filtering of messages. So each message contains a topic, which the broker uses to find out, if a subscribing client will receive the message or not.</a:t>
            </a:r>
          </a:p>
        </p:txBody>
      </p:sp>
      <p:pic>
        <p:nvPicPr>
          <p:cNvPr id="25" name="Immagine 2"/>
          <p:cNvPicPr>
            <a:picLocks noGrp="1" noChangeAspect="1"/>
          </p:cNvPicPr>
          <p:nvPr>
            <p:ph sz="half" idx="2"/>
          </p:nvPr>
        </p:nvPicPr>
        <p:blipFill>
          <a:blip r:embed="rId2"/>
          <a:stretch>
            <a:fillRect/>
          </a:stretch>
        </p:blipFill>
        <p:spPr>
          <a:xfrm>
            <a:off x="5123261" y="2063916"/>
            <a:ext cx="4578085" cy="3433563"/>
          </a:xfrm>
          <a:prstGeom prst="rect">
            <a:avLst/>
          </a:prstGeom>
        </p:spPr>
      </p:pic>
      <p:sp>
        <p:nvSpPr>
          <p:cNvPr id="5" name="Segnaposto numero diapositiva 4"/>
          <p:cNvSpPr>
            <a:spLocks noGrp="1"/>
          </p:cNvSpPr>
          <p:nvPr>
            <p:ph type="sldNum" sz="quarter" idx="10"/>
          </p:nvPr>
        </p:nvSpPr>
        <p:spPr/>
        <p:txBody>
          <a:bodyPr/>
          <a:lstStyle/>
          <a:p>
            <a:fld id="{BA658625-7B0B-EB4B-9306-964DC7C89793}" type="slidenum">
              <a:rPr lang="en-US" smtClean="0"/>
              <a:t>68</a:t>
            </a:fld>
            <a:endParaRPr lang="en-US"/>
          </a:p>
        </p:txBody>
      </p:sp>
    </p:spTree>
    <p:extLst>
      <p:ext uri="{BB962C8B-B14F-4D97-AF65-F5344CB8AC3E}">
        <p14:creationId xmlns:p14="http://schemas.microsoft.com/office/powerpoint/2010/main" val="238637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MQTT disadvantages</a:t>
            </a:r>
            <a:endParaRPr lang="en-US" dirty="0"/>
          </a:p>
        </p:txBody>
      </p:sp>
      <p:sp>
        <p:nvSpPr>
          <p:cNvPr id="3" name="Marcador de contenido 2"/>
          <p:cNvSpPr>
            <a:spLocks noGrp="1"/>
          </p:cNvSpPr>
          <p:nvPr>
            <p:ph idx="1"/>
          </p:nvPr>
        </p:nvSpPr>
        <p:spPr/>
        <p:txBody>
          <a:bodyPr>
            <a:normAutofit lnSpcReduction="10000"/>
          </a:bodyPr>
          <a:lstStyle/>
          <a:p>
            <a:r>
              <a:rPr lang="en-US" dirty="0"/>
              <a:t>Does not have a </a:t>
            </a:r>
            <a:r>
              <a:rPr lang="en-US" dirty="0">
                <a:solidFill>
                  <a:srgbClr val="004FBA"/>
                </a:solidFill>
              </a:rPr>
              <a:t>point-to-point </a:t>
            </a:r>
            <a:r>
              <a:rPr lang="en-US" dirty="0"/>
              <a:t>(aka queues) messaging pattern</a:t>
            </a:r>
          </a:p>
          <a:p>
            <a:pPr lvl="1"/>
            <a:r>
              <a:rPr lang="en-US" dirty="0"/>
              <a:t>Point to Point or One to One means that there can be more than one consumer listening on a queue but only one of them will be get the message</a:t>
            </a:r>
          </a:p>
          <a:p>
            <a:r>
              <a:rPr lang="en-US" dirty="0"/>
              <a:t>Does not define a standard client API, so application developers have to select the best fit. </a:t>
            </a:r>
          </a:p>
          <a:p>
            <a:r>
              <a:rPr lang="en-US" dirty="0"/>
              <a:t>Does not include message headers and other features common to messaging platforms. </a:t>
            </a:r>
          </a:p>
          <a:p>
            <a:pPr lvl="1"/>
            <a:r>
              <a:rPr lang="en-US" dirty="0"/>
              <a:t>developers frequently have to implement these capabilities in the message payload to meet application requirements thus increasing the size of the message and increasing the BW requirements.</a:t>
            </a:r>
          </a:p>
          <a:p>
            <a:r>
              <a:rPr lang="en-US" dirty="0"/>
              <a:t>Does not include many features that are common in Enterprise Messaging Systems like:</a:t>
            </a:r>
          </a:p>
          <a:p>
            <a:pPr lvl="1"/>
            <a:r>
              <a:rPr lang="en-US" dirty="0"/>
              <a:t>expiration, timestamp, priority, custom message headers, </a:t>
            </a:r>
            <a:r>
              <a:rPr lang="is-IS" dirty="0"/>
              <a:t>…</a:t>
            </a:r>
            <a:endParaRPr lang="en-US" dirty="0"/>
          </a:p>
          <a:p>
            <a:r>
              <a:rPr lang="en-US" dirty="0"/>
              <a:t>Maximum message size </a:t>
            </a:r>
            <a:r>
              <a:rPr lang="is-IS" dirty="0"/>
              <a:t>256MB </a:t>
            </a:r>
          </a:p>
          <a:p>
            <a:r>
              <a:rPr lang="is-IS" dirty="0">
                <a:solidFill>
                  <a:srgbClr val="C00000"/>
                </a:solidFill>
              </a:rPr>
              <a:t>If the broker fails…</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69</a:t>
            </a:fld>
            <a:endParaRPr lang="en-US" dirty="0"/>
          </a:p>
        </p:txBody>
      </p:sp>
    </p:spTree>
    <p:extLst>
      <p:ext uri="{BB962C8B-B14F-4D97-AF65-F5344CB8AC3E}">
        <p14:creationId xmlns:p14="http://schemas.microsoft.com/office/powerpoint/2010/main" val="124256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noProof="0" dirty="0"/>
              <a:t>JSON and Python</a:t>
            </a:r>
          </a:p>
        </p:txBody>
      </p:sp>
      <p:sp>
        <p:nvSpPr>
          <p:cNvPr id="4" name="Segnaposto numero diapositiva 3"/>
          <p:cNvSpPr>
            <a:spLocks noGrp="1"/>
          </p:cNvSpPr>
          <p:nvPr>
            <p:ph type="sldNum" sz="quarter" idx="10"/>
          </p:nvPr>
        </p:nvSpPr>
        <p:spPr/>
        <p:txBody>
          <a:bodyPr/>
          <a:lstStyle/>
          <a:p>
            <a:fld id="{BA658625-7B0B-EB4B-9306-964DC7C89793}" type="slidenum">
              <a:rPr lang="en-US" smtClean="0"/>
              <a:t>7</a:t>
            </a:fld>
            <a:endParaRPr lang="en-US"/>
          </a:p>
        </p:txBody>
      </p:sp>
      <p:sp>
        <p:nvSpPr>
          <p:cNvPr id="7" name="Rettangolo 6"/>
          <p:cNvSpPr/>
          <p:nvPr/>
        </p:nvSpPr>
        <p:spPr>
          <a:xfrm>
            <a:off x="1690894" y="1359189"/>
            <a:ext cx="6600078"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it-IT" sz="1600" dirty="0">
                <a:solidFill>
                  <a:srgbClr val="C00000"/>
                </a:solidFill>
              </a:rPr>
              <a:t>&gt;&gt;&gt; import </a:t>
            </a:r>
            <a:r>
              <a:rPr lang="it-IT" sz="1600" dirty="0" err="1">
                <a:solidFill>
                  <a:srgbClr val="C00000"/>
                </a:solidFill>
              </a:rPr>
              <a:t>json</a:t>
            </a:r>
            <a:endParaRPr lang="it-IT" sz="1600" dirty="0">
              <a:solidFill>
                <a:srgbClr val="C00000"/>
              </a:solidFill>
            </a:endParaRPr>
          </a:p>
          <a:p>
            <a:endParaRPr lang="it-IT" sz="1600" dirty="0">
              <a:solidFill>
                <a:srgbClr val="C00000"/>
              </a:solidFill>
            </a:endParaRPr>
          </a:p>
          <a:p>
            <a:r>
              <a:rPr lang="it-IT" sz="1600" dirty="0"/>
              <a:t>&gt;&gt;&gt; d = {'</a:t>
            </a:r>
            <a:r>
              <a:rPr lang="it-IT" sz="1600" dirty="0" err="1"/>
              <a:t>sensorId</a:t>
            </a:r>
            <a:r>
              <a:rPr lang="it-IT" sz="1600" dirty="0"/>
              <a:t>': 'temp1', 'Value': 25}</a:t>
            </a:r>
          </a:p>
          <a:p>
            <a:r>
              <a:rPr lang="it-IT" sz="1600" dirty="0"/>
              <a:t> </a:t>
            </a:r>
          </a:p>
          <a:p>
            <a:r>
              <a:rPr lang="it-IT" sz="1600" dirty="0"/>
              <a:t>&gt;&gt;&gt; d</a:t>
            </a:r>
          </a:p>
          <a:p>
            <a:r>
              <a:rPr lang="it-IT" sz="1600" dirty="0"/>
              <a:t>{'</a:t>
            </a:r>
            <a:r>
              <a:rPr lang="it-IT" sz="1600" dirty="0" err="1"/>
              <a:t>sensorId</a:t>
            </a:r>
            <a:r>
              <a:rPr lang="it-IT" sz="1600" dirty="0"/>
              <a:t>': 'temp1', 'Value': 25}</a:t>
            </a:r>
          </a:p>
          <a:p>
            <a:r>
              <a:rPr lang="it-IT" sz="1600" dirty="0"/>
              <a:t>&gt;&gt;&gt; d['</a:t>
            </a:r>
            <a:r>
              <a:rPr lang="it-IT" sz="1600" dirty="0" err="1"/>
              <a:t>sensorId</a:t>
            </a:r>
            <a:r>
              <a:rPr lang="it-IT" sz="1600" dirty="0"/>
              <a:t>']</a:t>
            </a:r>
          </a:p>
          <a:p>
            <a:r>
              <a:rPr lang="it-IT" sz="1600" dirty="0"/>
              <a:t>'temp1'</a:t>
            </a:r>
          </a:p>
          <a:p>
            <a:r>
              <a:rPr lang="it-IT" sz="1600" dirty="0"/>
              <a:t> </a:t>
            </a:r>
          </a:p>
          <a:p>
            <a:r>
              <a:rPr lang="it-IT" sz="1600" dirty="0"/>
              <a:t>&gt;&gt;&gt; dj = </a:t>
            </a:r>
            <a:r>
              <a:rPr lang="it-IT" sz="1600" dirty="0" err="1">
                <a:solidFill>
                  <a:srgbClr val="C00000"/>
                </a:solidFill>
              </a:rPr>
              <a:t>json.dumps</a:t>
            </a:r>
            <a:r>
              <a:rPr lang="it-IT" sz="1600" dirty="0">
                <a:solidFill>
                  <a:srgbClr val="C00000"/>
                </a:solidFill>
              </a:rPr>
              <a:t>(d)</a:t>
            </a:r>
          </a:p>
          <a:p>
            <a:r>
              <a:rPr lang="it-IT" sz="1600" dirty="0"/>
              <a:t>&gt;&gt;&gt; dj</a:t>
            </a:r>
          </a:p>
          <a:p>
            <a:r>
              <a:rPr lang="it-IT" sz="1600" dirty="0"/>
              <a:t>'{"</a:t>
            </a:r>
            <a:r>
              <a:rPr lang="it-IT" sz="1600" dirty="0" err="1"/>
              <a:t>sensorId</a:t>
            </a:r>
            <a:r>
              <a:rPr lang="it-IT" sz="1600" dirty="0"/>
              <a:t>": "temp1", "Value": 25}'</a:t>
            </a:r>
          </a:p>
          <a:p>
            <a:r>
              <a:rPr lang="it-IT" sz="1600" dirty="0"/>
              <a:t> </a:t>
            </a:r>
          </a:p>
          <a:p>
            <a:r>
              <a:rPr lang="it-IT" sz="1600" dirty="0"/>
              <a:t>&gt;&gt;&gt; </a:t>
            </a:r>
            <a:r>
              <a:rPr lang="it-IT" sz="1600" dirty="0" err="1"/>
              <a:t>nd</a:t>
            </a:r>
            <a:r>
              <a:rPr lang="it-IT" sz="1600" dirty="0"/>
              <a:t> = </a:t>
            </a:r>
            <a:r>
              <a:rPr lang="it-IT" sz="1600" dirty="0" err="1">
                <a:solidFill>
                  <a:srgbClr val="C00000"/>
                </a:solidFill>
              </a:rPr>
              <a:t>json.loads</a:t>
            </a:r>
            <a:r>
              <a:rPr lang="it-IT" sz="1600" dirty="0">
                <a:solidFill>
                  <a:srgbClr val="C00000"/>
                </a:solidFill>
              </a:rPr>
              <a:t>(dj)</a:t>
            </a:r>
          </a:p>
          <a:p>
            <a:r>
              <a:rPr lang="it-IT" sz="1600" dirty="0"/>
              <a:t>&gt;&gt;&gt; </a:t>
            </a:r>
            <a:r>
              <a:rPr lang="it-IT" sz="1600" dirty="0" err="1"/>
              <a:t>nd</a:t>
            </a:r>
            <a:endParaRPr lang="it-IT" sz="1600" dirty="0"/>
          </a:p>
          <a:p>
            <a:r>
              <a:rPr lang="it-IT" sz="1600" dirty="0"/>
              <a:t>{</a:t>
            </a:r>
            <a:r>
              <a:rPr lang="it-IT" sz="1600" dirty="0" err="1"/>
              <a:t>u'sensorId</a:t>
            </a:r>
            <a:r>
              <a:rPr lang="it-IT" sz="1600" dirty="0"/>
              <a:t>': u'temp1', </a:t>
            </a:r>
            <a:r>
              <a:rPr lang="it-IT" sz="1600" dirty="0" err="1"/>
              <a:t>u'Value</a:t>
            </a:r>
            <a:r>
              <a:rPr lang="it-IT" sz="1600" dirty="0"/>
              <a:t>': 25}</a:t>
            </a:r>
          </a:p>
          <a:p>
            <a:r>
              <a:rPr lang="it-IT" sz="1600" dirty="0"/>
              <a:t>&gt;&gt;&gt; </a:t>
            </a:r>
            <a:r>
              <a:rPr lang="it-IT" sz="1600" dirty="0" err="1"/>
              <a:t>nd</a:t>
            </a:r>
            <a:r>
              <a:rPr lang="it-IT" sz="1600" dirty="0"/>
              <a:t>['</a:t>
            </a:r>
            <a:r>
              <a:rPr lang="it-IT" sz="1600" dirty="0" err="1"/>
              <a:t>sensorId</a:t>
            </a:r>
            <a:r>
              <a:rPr lang="it-IT" sz="1600" dirty="0"/>
              <a:t>']</a:t>
            </a:r>
          </a:p>
          <a:p>
            <a:r>
              <a:rPr lang="it-IT" sz="1600" dirty="0"/>
              <a:t>u'temp1'</a:t>
            </a:r>
          </a:p>
        </p:txBody>
      </p:sp>
    </p:spTree>
    <p:extLst>
      <p:ext uri="{BB962C8B-B14F-4D97-AF65-F5344CB8AC3E}">
        <p14:creationId xmlns:p14="http://schemas.microsoft.com/office/powerpoint/2010/main" val="1276272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So, trying to summarize</a:t>
            </a:r>
          </a:p>
        </p:txBody>
      </p:sp>
      <p:sp>
        <p:nvSpPr>
          <p:cNvPr id="3" name="Segnaposto contenuto 2"/>
          <p:cNvSpPr>
            <a:spLocks noGrp="1"/>
          </p:cNvSpPr>
          <p:nvPr>
            <p:ph idx="1"/>
          </p:nvPr>
        </p:nvSpPr>
        <p:spPr/>
        <p:txBody>
          <a:bodyPr>
            <a:normAutofit fontScale="85000" lnSpcReduction="20000"/>
          </a:bodyPr>
          <a:lstStyle/>
          <a:p>
            <a:r>
              <a:rPr lang="en-US" u="sng" dirty="0">
                <a:solidFill>
                  <a:srgbClr val="0070C0"/>
                </a:solidFill>
              </a:rPr>
              <a:t>REST</a:t>
            </a:r>
          </a:p>
          <a:p>
            <a:pPr lvl="1"/>
            <a:r>
              <a:rPr lang="en-US" dirty="0"/>
              <a:t>Advantages</a:t>
            </a:r>
          </a:p>
          <a:p>
            <a:pPr lvl="2"/>
            <a:r>
              <a:rPr lang="en-US" dirty="0"/>
              <a:t>Uniform and very widely adopted interface </a:t>
            </a:r>
          </a:p>
          <a:p>
            <a:pPr lvl="2"/>
            <a:r>
              <a:rPr lang="en-US" dirty="0"/>
              <a:t>The business logic is decoupled from the presentation </a:t>
            </a:r>
          </a:p>
          <a:p>
            <a:pPr lvl="2"/>
            <a:r>
              <a:rPr lang="en-US" dirty="0"/>
              <a:t>Allows to retrieve any historical data</a:t>
            </a:r>
          </a:p>
          <a:p>
            <a:pPr lvl="1"/>
            <a:r>
              <a:rPr lang="en-US" dirty="0"/>
              <a:t>Disadvantages</a:t>
            </a:r>
          </a:p>
          <a:p>
            <a:pPr lvl="2"/>
            <a:r>
              <a:rPr lang="en-US" dirty="0"/>
              <a:t>It’s pull based</a:t>
            </a:r>
          </a:p>
          <a:p>
            <a:pPr lvl="2"/>
            <a:r>
              <a:rPr lang="en-US" dirty="0"/>
              <a:t>One-to-one interaction</a:t>
            </a:r>
          </a:p>
          <a:p>
            <a:pPr lvl="2"/>
            <a:r>
              <a:rPr lang="en-US" dirty="0"/>
              <a:t>Too heavy for small devices (</a:t>
            </a:r>
            <a:r>
              <a:rPr lang="en-US" i="1" dirty="0"/>
              <a:t>see </a:t>
            </a:r>
            <a:r>
              <a:rPr lang="en-US" i="1" dirty="0" err="1"/>
              <a:t>CoAP</a:t>
            </a:r>
            <a:r>
              <a:rPr lang="en-US" dirty="0"/>
              <a:t>)</a:t>
            </a:r>
          </a:p>
          <a:p>
            <a:r>
              <a:rPr lang="en-US" u="sng" dirty="0">
                <a:solidFill>
                  <a:srgbClr val="0070C0"/>
                </a:solidFill>
              </a:rPr>
              <a:t>MQTT</a:t>
            </a:r>
          </a:p>
          <a:p>
            <a:pPr lvl="1"/>
            <a:r>
              <a:rPr lang="en-US" dirty="0"/>
              <a:t>Advantages</a:t>
            </a:r>
          </a:p>
          <a:p>
            <a:pPr lvl="2"/>
            <a:r>
              <a:rPr lang="en-US" dirty="0"/>
              <a:t>Push based: no need to continuously look for updates</a:t>
            </a:r>
          </a:p>
          <a:p>
            <a:pPr lvl="2"/>
            <a:r>
              <a:rPr lang="en-US" dirty="0"/>
              <a:t>Useful for one-to-many, many-to-many applications</a:t>
            </a:r>
          </a:p>
          <a:p>
            <a:pPr lvl="2"/>
            <a:r>
              <a:rPr lang="en-US" dirty="0"/>
              <a:t>Small memory footprint protocol, with reduced use of battery</a:t>
            </a:r>
          </a:p>
          <a:p>
            <a:pPr lvl="2"/>
            <a:r>
              <a:rPr lang="en-US" dirty="0"/>
              <a:t>Built-in function useful for reliable behavior in an unreliable or intermittently connected wireless environments</a:t>
            </a:r>
          </a:p>
          <a:p>
            <a:pPr lvl="1"/>
            <a:r>
              <a:rPr lang="en-US" dirty="0"/>
              <a:t>Disadvantages</a:t>
            </a:r>
          </a:p>
          <a:p>
            <a:pPr lvl="2"/>
            <a:r>
              <a:rPr lang="en-US" dirty="0"/>
              <a:t>Does not define a standard client API</a:t>
            </a:r>
          </a:p>
          <a:p>
            <a:pPr lvl="2"/>
            <a:r>
              <a:rPr lang="en-US" dirty="0"/>
              <a:t>Does not have a point-to-point messaging pattern</a:t>
            </a:r>
          </a:p>
          <a:p>
            <a:pPr lvl="2"/>
            <a:r>
              <a:rPr lang="en-US" dirty="0"/>
              <a:t>Not much sense of history</a:t>
            </a:r>
            <a:r>
              <a:rPr lang="is-IS" dirty="0"/>
              <a:t>…</a:t>
            </a:r>
            <a:endParaRPr lang="en-US" dirty="0"/>
          </a:p>
          <a:p>
            <a:pPr lvl="2"/>
            <a:r>
              <a:rPr lang="en-US" dirty="0"/>
              <a:t>If the broker fails…</a:t>
            </a:r>
          </a:p>
        </p:txBody>
      </p:sp>
      <p:sp>
        <p:nvSpPr>
          <p:cNvPr id="4" name="Segnaposto numero diapositiva 3"/>
          <p:cNvSpPr>
            <a:spLocks noGrp="1"/>
          </p:cNvSpPr>
          <p:nvPr>
            <p:ph type="sldNum" sz="quarter" idx="10"/>
          </p:nvPr>
        </p:nvSpPr>
        <p:spPr/>
        <p:txBody>
          <a:bodyPr/>
          <a:lstStyle/>
          <a:p>
            <a:fld id="{BA658625-7B0B-EB4B-9306-964DC7C89793}" type="slidenum">
              <a:rPr lang="en-US" smtClean="0"/>
              <a:t>70</a:t>
            </a:fld>
            <a:endParaRPr lang="en-US" dirty="0"/>
          </a:p>
        </p:txBody>
      </p:sp>
    </p:spTree>
    <p:extLst>
      <p:ext uri="{BB962C8B-B14F-4D97-AF65-F5344CB8AC3E}">
        <p14:creationId xmlns:p14="http://schemas.microsoft.com/office/powerpoint/2010/main" val="202314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REST: Representational State Transfer</a:t>
            </a:r>
          </a:p>
        </p:txBody>
      </p:sp>
      <p:sp>
        <p:nvSpPr>
          <p:cNvPr id="4" name="Marcador de número de diapositiva 3"/>
          <p:cNvSpPr>
            <a:spLocks noGrp="1"/>
          </p:cNvSpPr>
          <p:nvPr>
            <p:ph type="sldNum" sz="quarter" idx="4"/>
          </p:nvPr>
        </p:nvSpPr>
        <p:spPr/>
        <p:txBody>
          <a:bodyPr/>
          <a:lstStyle/>
          <a:p>
            <a:fld id="{BA658625-7B0B-EB4B-9306-964DC7C89793}" type="slidenum">
              <a:rPr lang="en-US" smtClean="0"/>
              <a:pPr/>
              <a:t>8</a:t>
            </a:fld>
            <a:endParaRPr lang="en-US" dirty="0"/>
          </a:p>
        </p:txBody>
      </p:sp>
      <p:pic>
        <p:nvPicPr>
          <p:cNvPr id="10" name="Segnaposto contenuto 7"/>
          <p:cNvPicPr>
            <a:picLocks noChangeAspect="1"/>
          </p:cNvPicPr>
          <p:nvPr/>
        </p:nvPicPr>
        <p:blipFill>
          <a:blip r:embed="rId3"/>
          <a:stretch>
            <a:fillRect/>
          </a:stretch>
        </p:blipFill>
        <p:spPr bwMode="auto">
          <a:xfrm>
            <a:off x="1885069" y="1936903"/>
            <a:ext cx="6343790" cy="3815303"/>
          </a:xfrm>
          <a:prstGeom prst="rect">
            <a:avLst/>
          </a:prstGeom>
          <a:noFill/>
          <a:ln w="9525">
            <a:noFill/>
            <a:miter lim="800000"/>
            <a:headEnd/>
            <a:tailEnd/>
          </a:ln>
          <a:effectLst/>
        </p:spPr>
      </p:pic>
    </p:spTree>
    <p:extLst>
      <p:ext uri="{BB962C8B-B14F-4D97-AF65-F5344CB8AC3E}">
        <p14:creationId xmlns:p14="http://schemas.microsoft.com/office/powerpoint/2010/main" val="165359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noProof="0" dirty="0"/>
              <a:t>REST and HTTP</a:t>
            </a:r>
          </a:p>
        </p:txBody>
      </p:sp>
      <p:sp>
        <p:nvSpPr>
          <p:cNvPr id="6145" name="Rectangle 3"/>
          <p:cNvSpPr>
            <a:spLocks noGrp="1" noChangeArrowheads="1"/>
          </p:cNvSpPr>
          <p:nvPr>
            <p:ph idx="1"/>
          </p:nvPr>
        </p:nvSpPr>
        <p:spPr/>
        <p:txBody>
          <a:bodyPr>
            <a:normAutofit lnSpcReduction="10000"/>
          </a:bodyPr>
          <a:lstStyle/>
          <a:p>
            <a:r>
              <a:rPr lang="en-US" noProof="0" dirty="0"/>
              <a:t>REST stands for Representational State Transfer. </a:t>
            </a:r>
          </a:p>
          <a:p>
            <a:pPr lvl="1"/>
            <a:r>
              <a:rPr lang="en-US" noProof="0" dirty="0"/>
              <a:t>It basically leverages the HTTP protocol and its related frameworks to provide data services. </a:t>
            </a:r>
          </a:p>
          <a:p>
            <a:r>
              <a:rPr lang="en-US" noProof="0" dirty="0"/>
              <a:t>The motivation for REST was to capture the characteristics of the Web which made the Web successful. </a:t>
            </a:r>
          </a:p>
          <a:p>
            <a:pPr lvl="1"/>
            <a:r>
              <a:rPr lang="en-US" noProof="0" dirty="0">
                <a:solidFill>
                  <a:srgbClr val="800000"/>
                </a:solidFill>
              </a:rPr>
              <a:t>Make a Request – Receive Response – Display Response</a:t>
            </a:r>
          </a:p>
          <a:p>
            <a:pPr lvl="2"/>
            <a:r>
              <a:rPr lang="en-US" noProof="0" dirty="0">
                <a:solidFill>
                  <a:srgbClr val="000090"/>
                </a:solidFill>
              </a:rPr>
              <a:t>URI Addressable resources</a:t>
            </a:r>
          </a:p>
          <a:p>
            <a:r>
              <a:rPr lang="en-US" noProof="0" dirty="0"/>
              <a:t>REST is not a standard… but it uses</a:t>
            </a:r>
            <a:br>
              <a:rPr lang="en-US" noProof="0" dirty="0"/>
            </a:br>
            <a:r>
              <a:rPr lang="en-US" noProof="0" dirty="0"/>
              <a:t>several standards:</a:t>
            </a:r>
          </a:p>
          <a:p>
            <a:pPr lvl="1"/>
            <a:r>
              <a:rPr lang="en-US" noProof="0" dirty="0"/>
              <a:t>HTTP</a:t>
            </a:r>
          </a:p>
          <a:p>
            <a:pPr lvl="1"/>
            <a:r>
              <a:rPr lang="en-US" noProof="0" dirty="0"/>
              <a:t>URL</a:t>
            </a:r>
          </a:p>
          <a:p>
            <a:pPr lvl="1"/>
            <a:r>
              <a:rPr lang="en-US" dirty="0"/>
              <a:t>Resource Representations: </a:t>
            </a:r>
            <a:br>
              <a:rPr lang="en-US" dirty="0"/>
            </a:br>
            <a:r>
              <a:rPr lang="en-US" noProof="0" dirty="0"/>
              <a:t>XML/HTML/GIF/JPEG/</a:t>
            </a:r>
            <a:r>
              <a:rPr lang="en-US" noProof="0" dirty="0" err="1"/>
              <a:t>etc</a:t>
            </a:r>
            <a:r>
              <a:rPr lang="en-US" noProof="0" dirty="0"/>
              <a:t> </a:t>
            </a:r>
          </a:p>
          <a:p>
            <a:pPr lvl="1"/>
            <a:r>
              <a:rPr lang="en-US" dirty="0"/>
              <a:t>Resource Types, MIME Types: </a:t>
            </a:r>
            <a:r>
              <a:rPr lang="en-US" noProof="0" dirty="0"/>
              <a:t>text/xml, </a:t>
            </a:r>
            <a:br>
              <a:rPr lang="en-US" noProof="0" dirty="0"/>
            </a:br>
            <a:r>
              <a:rPr lang="en-US" noProof="0" dirty="0"/>
              <a:t>text/html, image/gif, image/jpeg, </a:t>
            </a:r>
            <a:r>
              <a:rPr lang="en-US" noProof="0" dirty="0" err="1"/>
              <a:t>etc</a:t>
            </a:r>
            <a:endParaRPr lang="en-US" noProof="0" dirty="0"/>
          </a:p>
          <a:p>
            <a:pPr lvl="1"/>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9</a:t>
            </a:fld>
            <a:endParaRPr lang="en-US"/>
          </a:p>
        </p:txBody>
      </p:sp>
      <p:pic>
        <p:nvPicPr>
          <p:cNvPr id="5"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5848" y="3237065"/>
            <a:ext cx="3849424" cy="3025889"/>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520251682"/>
      </p:ext>
    </p:extLst>
  </p:cSld>
  <p:clrMapOvr>
    <a:masterClrMapping/>
  </p:clrMapOvr>
</p:sld>
</file>

<file path=ppt/theme/theme1.xml><?xml version="1.0" encoding="utf-8"?>
<a:theme xmlns:a="http://schemas.openxmlformats.org/drawingml/2006/main" name="SRM_1617">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Mv200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6350"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6350"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Mv20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Mv20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Mv20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Mv20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Mv20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Mv20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Mv20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RM_1617" id="{BAF0724D-DE03-7547-8332-352B6FD03F7F}" vid="{3147AAC7-25B8-B14F-94AB-13DF22BBABF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my_python_v3</Template>
  <TotalTime>4106</TotalTime>
  <Words>4366</Words>
  <Application>Microsoft Macintosh PowerPoint</Application>
  <PresentationFormat>A4 (210 x 297 mm)</PresentationFormat>
  <Paragraphs>943</Paragraphs>
  <Slides>70</Slides>
  <Notes>4</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70</vt:i4>
      </vt:variant>
    </vt:vector>
  </HeadingPairs>
  <TitlesOfParts>
    <vt:vector size="83" baseType="lpstr">
      <vt:lpstr>Arial</vt:lpstr>
      <vt:lpstr>Arial Narrow</vt:lpstr>
      <vt:lpstr>Calibri</vt:lpstr>
      <vt:lpstr>Consolas</vt:lpstr>
      <vt:lpstr>Corbel</vt:lpstr>
      <vt:lpstr>Courier</vt:lpstr>
      <vt:lpstr>Courier New</vt:lpstr>
      <vt:lpstr>Lucida Sans Typewriter</vt:lpstr>
      <vt:lpstr>Monotype Sorts</vt:lpstr>
      <vt:lpstr>Tahoma</vt:lpstr>
      <vt:lpstr>Times New Roman</vt:lpstr>
      <vt:lpstr>Wingdings</vt:lpstr>
      <vt:lpstr>SRM_1617</vt:lpstr>
      <vt:lpstr>Intro to MQTT… with something of REST</vt:lpstr>
      <vt:lpstr>Universitat Politècnica de València</vt:lpstr>
      <vt:lpstr>From “byte streams” to “messages”</vt:lpstr>
      <vt:lpstr>Interchanging messages: request/response paradigm </vt:lpstr>
      <vt:lpstr>Interchanging message: pub/sub paradigm </vt:lpstr>
      <vt:lpstr>Data Representation</vt:lpstr>
      <vt:lpstr>JSON and Python</vt:lpstr>
      <vt:lpstr>REST: Representational State Transfer</vt:lpstr>
      <vt:lpstr>REST and HTTP</vt:lpstr>
      <vt:lpstr>REST is widely used</vt:lpstr>
      <vt:lpstr>The Wireshark view</vt:lpstr>
      <vt:lpstr>REST: the resources</vt:lpstr>
      <vt:lpstr>Actions</vt:lpstr>
      <vt:lpstr>Running example of a resource: a ‘todo’ list </vt:lpstr>
      <vt:lpstr>HTTP GET</vt:lpstr>
      <vt:lpstr>HTTP PUT, HTTP POST</vt:lpstr>
      <vt:lpstr>HTTP PATCH</vt:lpstr>
      <vt:lpstr>REST for devices control</vt:lpstr>
      <vt:lpstr>HTTP DELETE</vt:lpstr>
      <vt:lpstr>MQTT</vt:lpstr>
      <vt:lpstr>Message  Queuing Telemetry Transport</vt:lpstr>
      <vt:lpstr>MQTT overview</vt:lpstr>
      <vt:lpstr>MQTT Version 5</vt:lpstr>
      <vt:lpstr>Publish/subscribe pattern</vt:lpstr>
      <vt:lpstr>Publish/subscribe interactions sequence</vt:lpstr>
      <vt:lpstr>Connecting to the broker</vt:lpstr>
      <vt:lpstr>Subscribing</vt:lpstr>
      <vt:lpstr>Publishing</vt:lpstr>
      <vt:lpstr>Topics</vt:lpstr>
      <vt:lpstr>Topics wildcards</vt:lpstr>
      <vt:lpstr>Topics best practices</vt:lpstr>
      <vt:lpstr>Quality of Service (QoS)</vt:lpstr>
      <vt:lpstr>QoS: good to know</vt:lpstr>
      <vt:lpstr>QoS: Best Practice</vt:lpstr>
      <vt:lpstr>Retained Messages!!!</vt:lpstr>
      <vt:lpstr>Persistent session</vt:lpstr>
      <vt:lpstr>“Will” message</vt:lpstr>
      <vt:lpstr>MQTT Keep alive</vt:lpstr>
      <vt:lpstr>A few word on security</vt:lpstr>
      <vt:lpstr>MQTT</vt:lpstr>
      <vt:lpstr>Software  available</vt:lpstr>
      <vt:lpstr>“Sandboxes” for brokers</vt:lpstr>
      <vt:lpstr>Software  available: clients</vt:lpstr>
      <vt:lpstr>Paho MQTT Python client: Main Methods</vt:lpstr>
      <vt:lpstr>Paho MQTT Python client: general usage flow </vt:lpstr>
      <vt:lpstr>Example 1: the simplest subscriber</vt:lpstr>
      <vt:lpstr>Example 1: output</vt:lpstr>
      <vt:lpstr>Paho MQTT Python client</vt:lpstr>
      <vt:lpstr>Paho MQTT Python client: connect</vt:lpstr>
      <vt:lpstr>Paho MQTT Python client: pub/sub</vt:lpstr>
      <vt:lpstr>Example 1: the simplest subscriber… modified</vt:lpstr>
      <vt:lpstr>Example 1: output</vt:lpstr>
      <vt:lpstr>Paho MQTT Python client: Network loop</vt:lpstr>
      <vt:lpstr>Example 2: subscriber with loop</vt:lpstr>
      <vt:lpstr>Example 3: subscriber with loop_start/loop_stop</vt:lpstr>
      <vt:lpstr>Example 4: very basic periodic producer</vt:lpstr>
      <vt:lpstr>Example 5: Pub/Sub with JSON</vt:lpstr>
      <vt:lpstr>MQTT with MicroPython</vt:lpstr>
      <vt:lpstr>MicroPython: a simple subscriber</vt:lpstr>
      <vt:lpstr>MicroPython: a simple publisher</vt:lpstr>
      <vt:lpstr>REST vs MQTT</vt:lpstr>
      <vt:lpstr>MQTT vs REST </vt:lpstr>
      <vt:lpstr>REST advantages</vt:lpstr>
      <vt:lpstr>REST advantages</vt:lpstr>
      <vt:lpstr>REST disadvantages</vt:lpstr>
      <vt:lpstr>Advantages of MQTT</vt:lpstr>
      <vt:lpstr>Energy usage: some number</vt:lpstr>
      <vt:lpstr>MQTT advantages: decoupling and filtering</vt:lpstr>
      <vt:lpstr>MQTT disadvantages</vt:lpstr>
      <vt:lpstr>So, trying to summarize</vt:lpstr>
    </vt:vector>
  </TitlesOfParts>
  <Company>UPV</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Pietro Manzoni</dc:creator>
  <cp:lastModifiedBy>Pietro</cp:lastModifiedBy>
  <cp:revision>415</cp:revision>
  <dcterms:created xsi:type="dcterms:W3CDTF">2015-10-06T11:12:04Z</dcterms:created>
  <dcterms:modified xsi:type="dcterms:W3CDTF">2018-04-20T11:01:10Z</dcterms:modified>
</cp:coreProperties>
</file>